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AFFFA-6346-4536-AA28-F57636679C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1AF7CA-8D1D-4C04-A14A-802BC2E36B6E}">
      <dgm:prSet/>
      <dgm:spPr/>
      <dgm:t>
        <a:bodyPr/>
        <a:lstStyle/>
        <a:p>
          <a:r>
            <a:rPr lang="es-ES"/>
            <a:t>Contain a series a implication IF-THEN rules</a:t>
          </a:r>
          <a:endParaRPr lang="en-US"/>
        </a:p>
      </dgm:t>
    </dgm:pt>
    <dgm:pt modelId="{C41F623D-B9A7-4DFC-9264-CE7CD4A7B377}" type="parTrans" cxnId="{4B7A6832-A360-4D62-945B-EFBE808716C8}">
      <dgm:prSet/>
      <dgm:spPr/>
      <dgm:t>
        <a:bodyPr/>
        <a:lstStyle/>
        <a:p>
          <a:endParaRPr lang="en-US"/>
        </a:p>
      </dgm:t>
    </dgm:pt>
    <dgm:pt modelId="{B1639EF4-FBC0-4CDB-B231-EB74D64D27BB}" type="sibTrans" cxnId="{4B7A6832-A360-4D62-945B-EFBE808716C8}">
      <dgm:prSet/>
      <dgm:spPr/>
      <dgm:t>
        <a:bodyPr/>
        <a:lstStyle/>
        <a:p>
          <a:endParaRPr lang="en-US"/>
        </a:p>
      </dgm:t>
    </dgm:pt>
    <dgm:pt modelId="{95984195-9EB9-46A6-851A-C981BE5566BC}">
      <dgm:prSet/>
      <dgm:spPr/>
      <dgm:t>
        <a:bodyPr/>
        <a:lstStyle/>
        <a:p>
          <a:r>
            <a:rPr lang="es-ES"/>
            <a:t>Are motivated from the desired to emulate human described solutions for problems using anbiguous implication rules. </a:t>
          </a:r>
          <a:endParaRPr lang="en-US"/>
        </a:p>
      </dgm:t>
    </dgm:pt>
    <dgm:pt modelId="{F1F96631-6605-490E-BDBF-4EF7BBCAC4E0}" type="parTrans" cxnId="{73A5AB8C-6895-494E-907C-021141F12C29}">
      <dgm:prSet/>
      <dgm:spPr/>
      <dgm:t>
        <a:bodyPr/>
        <a:lstStyle/>
        <a:p>
          <a:endParaRPr lang="en-US"/>
        </a:p>
      </dgm:t>
    </dgm:pt>
    <dgm:pt modelId="{9CF20BE3-30FC-41FC-8875-EA2CFED4B5F2}" type="sibTrans" cxnId="{73A5AB8C-6895-494E-907C-021141F12C29}">
      <dgm:prSet/>
      <dgm:spPr/>
      <dgm:t>
        <a:bodyPr/>
        <a:lstStyle/>
        <a:p>
          <a:endParaRPr lang="en-US"/>
        </a:p>
      </dgm:t>
    </dgm:pt>
    <dgm:pt modelId="{7DFF94C1-EEA7-4AB0-AF78-48AAF6BE0785}" type="pres">
      <dgm:prSet presAssocID="{016AFFFA-6346-4536-AA28-F57636679C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436250-5AAD-4583-8540-1E304F7A6B05}" type="pres">
      <dgm:prSet presAssocID="{C41AF7CA-8D1D-4C04-A14A-802BC2E36B6E}" presName="hierRoot1" presStyleCnt="0"/>
      <dgm:spPr/>
    </dgm:pt>
    <dgm:pt modelId="{4F7DD3D6-6F55-40CE-9FF2-BFC3D6AFA04D}" type="pres">
      <dgm:prSet presAssocID="{C41AF7CA-8D1D-4C04-A14A-802BC2E36B6E}" presName="composite" presStyleCnt="0"/>
      <dgm:spPr/>
    </dgm:pt>
    <dgm:pt modelId="{EF4BF67D-E31C-48BC-9254-09A00455BEB4}" type="pres">
      <dgm:prSet presAssocID="{C41AF7CA-8D1D-4C04-A14A-802BC2E36B6E}" presName="background" presStyleLbl="node0" presStyleIdx="0" presStyleCnt="2"/>
      <dgm:spPr/>
    </dgm:pt>
    <dgm:pt modelId="{84BBA562-041E-4AAA-9DDD-BAF34DF47A38}" type="pres">
      <dgm:prSet presAssocID="{C41AF7CA-8D1D-4C04-A14A-802BC2E36B6E}" presName="text" presStyleLbl="fgAcc0" presStyleIdx="0" presStyleCnt="2">
        <dgm:presLayoutVars>
          <dgm:chPref val="3"/>
        </dgm:presLayoutVars>
      </dgm:prSet>
      <dgm:spPr/>
    </dgm:pt>
    <dgm:pt modelId="{BEA7CA37-75FB-4991-91BE-B2FE9FFEFAD8}" type="pres">
      <dgm:prSet presAssocID="{C41AF7CA-8D1D-4C04-A14A-802BC2E36B6E}" presName="hierChild2" presStyleCnt="0"/>
      <dgm:spPr/>
    </dgm:pt>
    <dgm:pt modelId="{14EC817C-466D-49D4-ADB1-B80144E0A8E0}" type="pres">
      <dgm:prSet presAssocID="{95984195-9EB9-46A6-851A-C981BE5566BC}" presName="hierRoot1" presStyleCnt="0"/>
      <dgm:spPr/>
    </dgm:pt>
    <dgm:pt modelId="{A7168181-294E-452B-9610-B6C28FCEA719}" type="pres">
      <dgm:prSet presAssocID="{95984195-9EB9-46A6-851A-C981BE5566BC}" presName="composite" presStyleCnt="0"/>
      <dgm:spPr/>
    </dgm:pt>
    <dgm:pt modelId="{82208AAB-B634-4529-BB23-CC9F979863F6}" type="pres">
      <dgm:prSet presAssocID="{95984195-9EB9-46A6-851A-C981BE5566BC}" presName="background" presStyleLbl="node0" presStyleIdx="1" presStyleCnt="2"/>
      <dgm:spPr/>
    </dgm:pt>
    <dgm:pt modelId="{78DCBF8F-16C0-4C4B-BBBC-19D8813BA967}" type="pres">
      <dgm:prSet presAssocID="{95984195-9EB9-46A6-851A-C981BE5566BC}" presName="text" presStyleLbl="fgAcc0" presStyleIdx="1" presStyleCnt="2">
        <dgm:presLayoutVars>
          <dgm:chPref val="3"/>
        </dgm:presLayoutVars>
      </dgm:prSet>
      <dgm:spPr/>
    </dgm:pt>
    <dgm:pt modelId="{8CCCDE57-A954-45BA-A570-09B4AA9F99B8}" type="pres">
      <dgm:prSet presAssocID="{95984195-9EB9-46A6-851A-C981BE5566BC}" presName="hierChild2" presStyleCnt="0"/>
      <dgm:spPr/>
    </dgm:pt>
  </dgm:ptLst>
  <dgm:cxnLst>
    <dgm:cxn modelId="{4B7A6832-A360-4D62-945B-EFBE808716C8}" srcId="{016AFFFA-6346-4536-AA28-F57636679CBE}" destId="{C41AF7CA-8D1D-4C04-A14A-802BC2E36B6E}" srcOrd="0" destOrd="0" parTransId="{C41F623D-B9A7-4DFC-9264-CE7CD4A7B377}" sibTransId="{B1639EF4-FBC0-4CDB-B231-EB74D64D27BB}"/>
    <dgm:cxn modelId="{E55F0E51-68C7-4115-907B-E5394609F459}" type="presOf" srcId="{95984195-9EB9-46A6-851A-C981BE5566BC}" destId="{78DCBF8F-16C0-4C4B-BBBC-19D8813BA967}" srcOrd="0" destOrd="0" presId="urn:microsoft.com/office/officeart/2005/8/layout/hierarchy1"/>
    <dgm:cxn modelId="{73A5AB8C-6895-494E-907C-021141F12C29}" srcId="{016AFFFA-6346-4536-AA28-F57636679CBE}" destId="{95984195-9EB9-46A6-851A-C981BE5566BC}" srcOrd="1" destOrd="0" parTransId="{F1F96631-6605-490E-BDBF-4EF7BBCAC4E0}" sibTransId="{9CF20BE3-30FC-41FC-8875-EA2CFED4B5F2}"/>
    <dgm:cxn modelId="{87881AB6-1FC0-44C6-8782-6BA096EDE6EB}" type="presOf" srcId="{C41AF7CA-8D1D-4C04-A14A-802BC2E36B6E}" destId="{84BBA562-041E-4AAA-9DDD-BAF34DF47A38}" srcOrd="0" destOrd="0" presId="urn:microsoft.com/office/officeart/2005/8/layout/hierarchy1"/>
    <dgm:cxn modelId="{6C1530D0-DE82-4944-B179-95C9F3D7E73D}" type="presOf" srcId="{016AFFFA-6346-4536-AA28-F57636679CBE}" destId="{7DFF94C1-EEA7-4AB0-AF78-48AAF6BE0785}" srcOrd="0" destOrd="0" presId="urn:microsoft.com/office/officeart/2005/8/layout/hierarchy1"/>
    <dgm:cxn modelId="{26F26694-3009-40C3-B5AE-7732973142C8}" type="presParOf" srcId="{7DFF94C1-EEA7-4AB0-AF78-48AAF6BE0785}" destId="{02436250-5AAD-4583-8540-1E304F7A6B05}" srcOrd="0" destOrd="0" presId="urn:microsoft.com/office/officeart/2005/8/layout/hierarchy1"/>
    <dgm:cxn modelId="{0AD6E84F-DA80-4A1E-BD3F-08223E7769D1}" type="presParOf" srcId="{02436250-5AAD-4583-8540-1E304F7A6B05}" destId="{4F7DD3D6-6F55-40CE-9FF2-BFC3D6AFA04D}" srcOrd="0" destOrd="0" presId="urn:microsoft.com/office/officeart/2005/8/layout/hierarchy1"/>
    <dgm:cxn modelId="{17EC9E8C-3F73-4D97-9448-BC3251C439FD}" type="presParOf" srcId="{4F7DD3D6-6F55-40CE-9FF2-BFC3D6AFA04D}" destId="{EF4BF67D-E31C-48BC-9254-09A00455BEB4}" srcOrd="0" destOrd="0" presId="urn:microsoft.com/office/officeart/2005/8/layout/hierarchy1"/>
    <dgm:cxn modelId="{8BB2428F-F330-45A6-9CF2-3A5C52E4A508}" type="presParOf" srcId="{4F7DD3D6-6F55-40CE-9FF2-BFC3D6AFA04D}" destId="{84BBA562-041E-4AAA-9DDD-BAF34DF47A38}" srcOrd="1" destOrd="0" presId="urn:microsoft.com/office/officeart/2005/8/layout/hierarchy1"/>
    <dgm:cxn modelId="{274E080B-DFD4-4A77-8A29-E95C2239552C}" type="presParOf" srcId="{02436250-5AAD-4583-8540-1E304F7A6B05}" destId="{BEA7CA37-75FB-4991-91BE-B2FE9FFEFAD8}" srcOrd="1" destOrd="0" presId="urn:microsoft.com/office/officeart/2005/8/layout/hierarchy1"/>
    <dgm:cxn modelId="{6BC1A803-F1FB-427B-8699-1E88D080FBBF}" type="presParOf" srcId="{7DFF94C1-EEA7-4AB0-AF78-48AAF6BE0785}" destId="{14EC817C-466D-49D4-ADB1-B80144E0A8E0}" srcOrd="1" destOrd="0" presId="urn:microsoft.com/office/officeart/2005/8/layout/hierarchy1"/>
    <dgm:cxn modelId="{EBAD3950-1C7A-43D3-8AE6-A3B72AE4C43F}" type="presParOf" srcId="{14EC817C-466D-49D4-ADB1-B80144E0A8E0}" destId="{A7168181-294E-452B-9610-B6C28FCEA719}" srcOrd="0" destOrd="0" presId="urn:microsoft.com/office/officeart/2005/8/layout/hierarchy1"/>
    <dgm:cxn modelId="{1F11D1C8-D7A7-431A-8E55-DA55034C3BB7}" type="presParOf" srcId="{A7168181-294E-452B-9610-B6C28FCEA719}" destId="{82208AAB-B634-4529-BB23-CC9F979863F6}" srcOrd="0" destOrd="0" presId="urn:microsoft.com/office/officeart/2005/8/layout/hierarchy1"/>
    <dgm:cxn modelId="{1038DCEA-0C7A-4AA1-BB73-D05E00406F76}" type="presParOf" srcId="{A7168181-294E-452B-9610-B6C28FCEA719}" destId="{78DCBF8F-16C0-4C4B-BBBC-19D8813BA967}" srcOrd="1" destOrd="0" presId="urn:microsoft.com/office/officeart/2005/8/layout/hierarchy1"/>
    <dgm:cxn modelId="{9C23D4B4-564E-4836-B1B8-9B473D38D5C7}" type="presParOf" srcId="{14EC817C-466D-49D4-ADB1-B80144E0A8E0}" destId="{8CCCDE57-A954-45BA-A570-09B4AA9F99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BF67D-E31C-48BC-9254-09A00455BEB4}">
      <dsp:nvSpPr>
        <dsp:cNvPr id="0" name=""/>
        <dsp:cNvSpPr/>
      </dsp:nvSpPr>
      <dsp:spPr>
        <a:xfrm>
          <a:off x="1261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BA562-041E-4AAA-9DDD-BAF34DF47A38}">
      <dsp:nvSpPr>
        <dsp:cNvPr id="0" name=""/>
        <dsp:cNvSpPr/>
      </dsp:nvSpPr>
      <dsp:spPr>
        <a:xfrm>
          <a:off x="493301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Contain a series a implication IF-THEN rules</a:t>
          </a:r>
          <a:endParaRPr lang="en-US" sz="2800" kern="1200"/>
        </a:p>
      </dsp:txBody>
      <dsp:txXfrm>
        <a:off x="575662" y="943292"/>
        <a:ext cx="4263632" cy="2647282"/>
      </dsp:txXfrm>
    </dsp:sp>
    <dsp:sp modelId="{82208AAB-B634-4529-BB23-CC9F979863F6}">
      <dsp:nvSpPr>
        <dsp:cNvPr id="0" name=""/>
        <dsp:cNvSpPr/>
      </dsp:nvSpPr>
      <dsp:spPr>
        <a:xfrm>
          <a:off x="5413694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CBF8F-16C0-4C4B-BBBC-19D8813BA967}">
      <dsp:nvSpPr>
        <dsp:cNvPr id="0" name=""/>
        <dsp:cNvSpPr/>
      </dsp:nvSpPr>
      <dsp:spPr>
        <a:xfrm>
          <a:off x="5905734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Are motivated from the desired to emulate human described solutions for problems using anbiguous implication rules. </a:t>
          </a:r>
          <a:endParaRPr lang="en-US" sz="2800" kern="1200"/>
        </a:p>
      </dsp:txBody>
      <dsp:txXfrm>
        <a:off x="5988095" y="943292"/>
        <a:ext cx="4263632" cy="264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04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99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61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534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97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65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30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3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185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86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3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1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2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CF27347-8713-44BB-8C02-BC5593CE081F}" type="datetimeFigureOut">
              <a:rPr lang="es-ES" smtClean="0"/>
              <a:t>09/07/2025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25206A7-4BE3-4411-89CF-90C2D299F9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491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9656-0965-48B0-7FB9-1EEDD245F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Fuzzy logic trained systems and Color Science applications</a:t>
            </a:r>
            <a:endParaRPr lang="es-ES" sz="50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47A67A-6F40-CB0C-A8EC-A08A86928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  <a:effectLst/>
        </p:spPr>
        <p:txBody>
          <a:bodyPr>
            <a:normAutofit/>
          </a:bodyPr>
          <a:lstStyle/>
          <a:p>
            <a:r>
              <a:rPr lang="es-ES"/>
              <a:t>Samuel Morillas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05A293D-F269-4473-8603-8FA6CEF2B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ounded Rectangle 14">
            <a:extLst>
              <a:ext uri="{FF2B5EF4-FFF2-40B4-BE49-F238E27FC236}">
                <a16:creationId xmlns:a16="http://schemas.microsoft.com/office/drawing/2014/main" id="{43794753-1376-431D-9F85-6AECA9C15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pto. de Matemática Aplicada: UPV">
            <a:extLst>
              <a:ext uri="{FF2B5EF4-FFF2-40B4-BE49-F238E27FC236}">
                <a16:creationId xmlns:a16="http://schemas.microsoft.com/office/drawing/2014/main" id="{5A75A2A2-C064-1410-32B8-3AE41BD7D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4697" y="3906318"/>
            <a:ext cx="2547301" cy="127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UMPA - Instituto Universitario de Matemática Pura y ...">
            <a:extLst>
              <a:ext uri="{FF2B5EF4-FFF2-40B4-BE49-F238E27FC236}">
                <a16:creationId xmlns:a16="http://schemas.microsoft.com/office/drawing/2014/main" id="{7528885F-C311-83E1-B10D-47A00C57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601" y="3543446"/>
            <a:ext cx="1999397" cy="19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4195104-8174-3B86-9EC8-0BDC8D3B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5159" y="1552879"/>
            <a:ext cx="2893677" cy="162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4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89FA4-6039-1823-178C-CC5C65F5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58EA7-7F81-F99D-D9FA-2773639D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</a:t>
            </a:r>
            <a:r>
              <a:rPr lang="es-ES" dirty="0" err="1"/>
              <a:t>spectral</a:t>
            </a:r>
            <a:r>
              <a:rPr lang="es-ES" dirty="0"/>
              <a:t> curve </a:t>
            </a:r>
            <a:r>
              <a:rPr lang="es-ES" dirty="0" err="1"/>
              <a:t>recovery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AAB06-AED0-F702-81CD-27C09CF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/>
              <a:t>Studying the number of rules</a:t>
            </a:r>
          </a:p>
        </p:txBody>
      </p:sp>
      <p:pic>
        <p:nvPicPr>
          <p:cNvPr id="5122" name="Picture 2" descr="Sensors 20 04726 g005 550">
            <a:extLst>
              <a:ext uri="{FF2B5EF4-FFF2-40B4-BE49-F238E27FC236}">
                <a16:creationId xmlns:a16="http://schemas.microsoft.com/office/drawing/2014/main" id="{002654D8-1DF2-4303-B6AF-B15D07A00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050" y="2413000"/>
            <a:ext cx="4630950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3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101B2-9492-4E51-C179-C6AE08F7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0F62B-58DB-D25F-A0B8-C54DC463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</a:t>
            </a:r>
            <a:r>
              <a:rPr lang="es-ES" dirty="0" err="1"/>
              <a:t>spectral</a:t>
            </a:r>
            <a:r>
              <a:rPr lang="es-ES" dirty="0"/>
              <a:t> curve </a:t>
            </a:r>
            <a:r>
              <a:rPr lang="es-ES" dirty="0" err="1"/>
              <a:t>recovery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5D0F5-C6BB-A254-83C9-F3C94FC1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/>
              <a:t>What</a:t>
            </a:r>
            <a:r>
              <a:rPr lang="es-ES" sz="1600" dirty="0"/>
              <a:t> </a:t>
            </a:r>
            <a:r>
              <a:rPr lang="es-ES" sz="1600"/>
              <a:t>did</a:t>
            </a:r>
            <a:r>
              <a:rPr lang="es-ES" sz="1600" dirty="0"/>
              <a:t> </a:t>
            </a:r>
            <a:r>
              <a:rPr lang="es-ES" sz="1600"/>
              <a:t>the</a:t>
            </a:r>
            <a:r>
              <a:rPr lang="es-ES" sz="1600" dirty="0"/>
              <a:t> </a:t>
            </a:r>
            <a:r>
              <a:rPr lang="es-ES" sz="1600"/>
              <a:t>system</a:t>
            </a:r>
            <a:r>
              <a:rPr lang="es-ES" sz="1600" dirty="0"/>
              <a:t> </a:t>
            </a:r>
            <a:r>
              <a:rPr lang="es-ES" sz="1600"/>
              <a:t>learned</a:t>
            </a:r>
            <a:r>
              <a:rPr lang="es-ES" sz="1600" dirty="0"/>
              <a:t>?</a:t>
            </a:r>
          </a:p>
          <a:p>
            <a:pPr lvl="1"/>
            <a:r>
              <a:rPr lang="es-ES"/>
              <a:t>Mixing 4 spectral curves was the best solution to recover the rest</a:t>
            </a:r>
          </a:p>
        </p:txBody>
      </p:sp>
      <p:pic>
        <p:nvPicPr>
          <p:cNvPr id="6146" name="Picture 2" descr="Sensors 20 04726 g006 550">
            <a:extLst>
              <a:ext uri="{FF2B5EF4-FFF2-40B4-BE49-F238E27FC236}">
                <a16:creationId xmlns:a16="http://schemas.microsoft.com/office/drawing/2014/main" id="{66CB66EB-9D4D-F4BF-AD6F-9194D038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1851" y="2976465"/>
            <a:ext cx="6277349" cy="258940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E4C88-2478-A2E5-DB7A-28B00A786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843E61-669C-13E0-056E-7E8BAC11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</a:t>
            </a:r>
            <a:r>
              <a:rPr lang="es-ES" dirty="0" err="1"/>
              <a:t>spectral</a:t>
            </a:r>
            <a:r>
              <a:rPr lang="es-ES" dirty="0"/>
              <a:t> curve </a:t>
            </a:r>
            <a:r>
              <a:rPr lang="es-ES" dirty="0" err="1"/>
              <a:t>recovery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DBF4C-3EE7-36D6-E2AB-F407F296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/>
              <a:t>What</a:t>
            </a:r>
            <a:r>
              <a:rPr lang="es-ES" sz="1600" dirty="0"/>
              <a:t> </a:t>
            </a:r>
            <a:r>
              <a:rPr lang="es-ES" sz="1600"/>
              <a:t>did</a:t>
            </a:r>
            <a:r>
              <a:rPr lang="es-ES" sz="1600" dirty="0"/>
              <a:t> </a:t>
            </a:r>
            <a:r>
              <a:rPr lang="es-ES" sz="1600"/>
              <a:t>the</a:t>
            </a:r>
            <a:r>
              <a:rPr lang="es-ES" sz="1600" dirty="0"/>
              <a:t> </a:t>
            </a:r>
            <a:r>
              <a:rPr lang="es-ES" sz="1600"/>
              <a:t>system</a:t>
            </a:r>
            <a:r>
              <a:rPr lang="es-ES" sz="1600" dirty="0"/>
              <a:t> </a:t>
            </a:r>
            <a:r>
              <a:rPr lang="es-ES" sz="1600"/>
              <a:t>learned</a:t>
            </a:r>
            <a:r>
              <a:rPr lang="es-ES" sz="1600" dirty="0"/>
              <a:t>?</a:t>
            </a:r>
          </a:p>
          <a:p>
            <a:pPr lvl="1"/>
            <a:r>
              <a:rPr lang="es-ES"/>
              <a:t>Looking</a:t>
            </a:r>
            <a:r>
              <a:rPr lang="es-ES" dirty="0"/>
              <a:t> at </a:t>
            </a:r>
            <a:r>
              <a:rPr lang="es-ES"/>
              <a:t>the</a:t>
            </a:r>
            <a:r>
              <a:rPr lang="es-ES" dirty="0"/>
              <a:t> </a:t>
            </a:r>
            <a:r>
              <a:rPr lang="es-ES"/>
              <a:t>cluster</a:t>
            </a:r>
            <a:r>
              <a:rPr lang="es-ES" dirty="0"/>
              <a:t> </a:t>
            </a:r>
            <a:r>
              <a:rPr lang="es-ES"/>
              <a:t>membership</a:t>
            </a:r>
            <a:r>
              <a:rPr lang="es-ES" dirty="0"/>
              <a:t> </a:t>
            </a:r>
            <a:r>
              <a:rPr lang="es-ES"/>
              <a:t>functions</a:t>
            </a:r>
            <a:r>
              <a:rPr lang="es-ES" dirty="0"/>
              <a:t> </a:t>
            </a:r>
            <a:r>
              <a:rPr lang="es-ES"/>
              <a:t>we</a:t>
            </a:r>
            <a:r>
              <a:rPr lang="es-ES" dirty="0"/>
              <a:t> can </a:t>
            </a:r>
            <a:r>
              <a:rPr lang="es-ES"/>
              <a:t>understand</a:t>
            </a:r>
            <a:r>
              <a:rPr lang="es-ES" dirty="0"/>
              <a:t> </a:t>
            </a:r>
            <a:r>
              <a:rPr lang="es-ES"/>
              <a:t>them</a:t>
            </a:r>
            <a:endParaRPr lang="es-ES" dirty="0"/>
          </a:p>
        </p:txBody>
      </p:sp>
      <p:pic>
        <p:nvPicPr>
          <p:cNvPr id="7170" name="Picture 2" descr="Sensors 20 04726 g007 550">
            <a:extLst>
              <a:ext uri="{FF2B5EF4-FFF2-40B4-BE49-F238E27FC236}">
                <a16:creationId xmlns:a16="http://schemas.microsoft.com/office/drawing/2014/main" id="{0FEB287F-1DC2-0269-A966-098C4041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5050" y="2413000"/>
            <a:ext cx="4630950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2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213CA-00DD-72E1-3B4F-5A11FF50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B3D20-10E9-9DA7-D0F0-E7B9FDB4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color </a:t>
            </a:r>
            <a:r>
              <a:rPr lang="es-ES" dirty="0" err="1"/>
              <a:t>difference</a:t>
            </a:r>
            <a:r>
              <a:rPr lang="es-ES" dirty="0"/>
              <a:t> </a:t>
            </a:r>
            <a:r>
              <a:rPr lang="es-ES" dirty="0" err="1"/>
              <a:t>computation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FDAF1-2CB7-1568-F2FD-36D9857E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 dirty="0"/>
              <a:t>S. Morillas, R. Huertas, P. Latorre, J.J. </a:t>
            </a:r>
            <a:r>
              <a:rPr lang="es-ES" sz="1600" dirty="0" err="1"/>
              <a:t>Miñana</a:t>
            </a:r>
            <a:r>
              <a:rPr lang="es-ES" sz="1600" dirty="0"/>
              <a:t>, ‘</a:t>
            </a:r>
            <a:r>
              <a:rPr lang="es-ES" sz="1600" dirty="0" err="1"/>
              <a:t>Fuzzy</a:t>
            </a:r>
            <a:r>
              <a:rPr lang="es-ES" sz="1600" dirty="0"/>
              <a:t> </a:t>
            </a:r>
            <a:r>
              <a:rPr lang="es-ES" sz="1600" dirty="0" err="1"/>
              <a:t>logic</a:t>
            </a:r>
            <a:r>
              <a:rPr lang="es-ES" sz="1600" dirty="0"/>
              <a:t> </a:t>
            </a:r>
            <a:r>
              <a:rPr lang="es-ES" sz="1600" dirty="0" err="1"/>
              <a:t>system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computing</a:t>
            </a:r>
            <a:r>
              <a:rPr lang="es-ES" sz="1600" dirty="0"/>
              <a:t> color </a:t>
            </a:r>
            <a:r>
              <a:rPr lang="es-ES" sz="1600" dirty="0" err="1"/>
              <a:t>differences</a:t>
            </a:r>
            <a:r>
              <a:rPr lang="es-ES" sz="1600" dirty="0"/>
              <a:t>’, </a:t>
            </a:r>
            <a:r>
              <a:rPr lang="es-ES" sz="1600" dirty="0" err="1"/>
              <a:t>National</a:t>
            </a:r>
            <a:r>
              <a:rPr lang="es-ES" sz="1600" dirty="0"/>
              <a:t> color </a:t>
            </a:r>
            <a:r>
              <a:rPr lang="es-ES" sz="1600" dirty="0" err="1"/>
              <a:t>conference</a:t>
            </a:r>
            <a:r>
              <a:rPr lang="es-ES" sz="1600" dirty="0"/>
              <a:t> 2025. Mérida, </a:t>
            </a:r>
            <a:r>
              <a:rPr lang="es-ES" sz="1600" dirty="0" err="1"/>
              <a:t>Spain</a:t>
            </a:r>
            <a:r>
              <a:rPr lang="es-ES" sz="1600" dirty="0"/>
              <a:t>.</a:t>
            </a:r>
          </a:p>
          <a:p>
            <a:r>
              <a:rPr lang="es-ES" sz="1600" dirty="0"/>
              <a:t>L*a*b*-L*a*b* vs DV data</a:t>
            </a:r>
          </a:p>
          <a:p>
            <a:r>
              <a:rPr lang="es-ES" sz="1600" dirty="0"/>
              <a:t>Inputs: </a:t>
            </a:r>
            <a:r>
              <a:rPr lang="es-ES" sz="1600" dirty="0" err="1"/>
              <a:t>Average</a:t>
            </a:r>
            <a:r>
              <a:rPr lang="es-ES" sz="1600" dirty="0"/>
              <a:t> L*a*b* and </a:t>
            </a:r>
            <a:r>
              <a:rPr lang="es-ES" sz="1600" dirty="0" err="1"/>
              <a:t>squared</a:t>
            </a:r>
            <a:r>
              <a:rPr lang="es-ES" sz="1600" dirty="0"/>
              <a:t> </a:t>
            </a:r>
            <a:r>
              <a:rPr lang="es-ES" sz="1600" dirty="0" err="1"/>
              <a:t>differences</a:t>
            </a:r>
            <a:endParaRPr lang="es-ES" sz="1600" dirty="0"/>
          </a:p>
          <a:p>
            <a:r>
              <a:rPr lang="es-ES" sz="1600" dirty="0"/>
              <a:t>Output: </a:t>
            </a:r>
            <a:r>
              <a:rPr lang="es-ES" sz="1600" dirty="0" err="1"/>
              <a:t>squared</a:t>
            </a:r>
            <a:r>
              <a:rPr lang="es-ES" sz="1600" dirty="0"/>
              <a:t> visual </a:t>
            </a:r>
            <a:r>
              <a:rPr lang="es-ES" sz="1600" dirty="0" err="1"/>
              <a:t>difference</a:t>
            </a:r>
            <a:endParaRPr lang="es-ES" sz="1600" dirty="0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20BA1A2C-125C-24A3-FC8E-06BED015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851" y="3229159"/>
            <a:ext cx="6277349" cy="208401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8290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BF6DB-F545-4825-3549-3E43F3482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A8859-6499-30C9-4C67-8E2A61E4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color </a:t>
            </a:r>
            <a:r>
              <a:rPr lang="es-ES" dirty="0" err="1"/>
              <a:t>difference</a:t>
            </a:r>
            <a:r>
              <a:rPr lang="es-ES" dirty="0"/>
              <a:t> </a:t>
            </a:r>
            <a:r>
              <a:rPr lang="es-ES" dirty="0" err="1"/>
              <a:t>computation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18E47C-3EBD-9F29-C9B9-1DF579D6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/>
              <a:t>What</a:t>
            </a:r>
            <a:r>
              <a:rPr lang="es-ES" sz="1600" dirty="0"/>
              <a:t> </a:t>
            </a:r>
            <a:r>
              <a:rPr lang="es-ES" sz="1600"/>
              <a:t>did</a:t>
            </a:r>
            <a:r>
              <a:rPr lang="es-ES" sz="1600" dirty="0"/>
              <a:t> </a:t>
            </a:r>
            <a:r>
              <a:rPr lang="es-ES" sz="1600"/>
              <a:t>the</a:t>
            </a:r>
            <a:r>
              <a:rPr lang="es-ES" sz="1600" dirty="0"/>
              <a:t> </a:t>
            </a:r>
            <a:r>
              <a:rPr lang="es-ES" sz="1600"/>
              <a:t>system</a:t>
            </a:r>
            <a:r>
              <a:rPr lang="es-ES" sz="1600" dirty="0"/>
              <a:t> </a:t>
            </a:r>
            <a:r>
              <a:rPr lang="es-ES" sz="1600"/>
              <a:t>learned</a:t>
            </a:r>
            <a:r>
              <a:rPr lang="es-ES" sz="1600" dirty="0"/>
              <a:t>?</a:t>
            </a:r>
          </a:p>
          <a:p>
            <a:pPr lvl="1"/>
            <a:r>
              <a:rPr lang="es-ES"/>
              <a:t>5 rules is the best choice</a:t>
            </a:r>
          </a:p>
        </p:txBody>
      </p:sp>
      <p:pic>
        <p:nvPicPr>
          <p:cNvPr id="5" name="Imagen 4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9938E5A0-6632-446E-7374-142996D2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44" t="4678" r="8188" b="3416"/>
          <a:stretch>
            <a:fillRect/>
          </a:stretch>
        </p:blipFill>
        <p:spPr>
          <a:xfrm>
            <a:off x="5155888" y="2413000"/>
            <a:ext cx="6169274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0160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F76F1-FB9B-7511-8597-8E37F90D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A621D-2ADC-BA3C-6280-BBFA9766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color </a:t>
            </a:r>
            <a:r>
              <a:rPr lang="es-ES" dirty="0" err="1"/>
              <a:t>difference</a:t>
            </a:r>
            <a:r>
              <a:rPr lang="es-ES" dirty="0"/>
              <a:t> </a:t>
            </a:r>
            <a:r>
              <a:rPr lang="es-ES" dirty="0" err="1"/>
              <a:t>computation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EE279C-3456-65AC-18B2-24594C08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 dirty="0" err="1"/>
              <a:t>Interpreting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rules</a:t>
            </a:r>
          </a:p>
          <a:p>
            <a:pPr marL="800100" lvl="1" indent="-342900">
              <a:buAutoNum type="arabicPeriod"/>
            </a:pPr>
            <a:r>
              <a:rPr lang="es-ES" sz="1400" dirty="0"/>
              <a:t>Color </a:t>
            </a:r>
            <a:r>
              <a:rPr lang="es-ES" sz="1400" dirty="0" err="1"/>
              <a:t>space</a:t>
            </a:r>
            <a:r>
              <a:rPr lang="es-ES" sz="1400" dirty="0"/>
              <a:t> </a:t>
            </a:r>
            <a:r>
              <a:rPr lang="es-ES" sz="1400" dirty="0" err="1"/>
              <a:t>region</a:t>
            </a:r>
            <a:r>
              <a:rPr lang="es-ES" sz="1400" dirty="0"/>
              <a:t> </a:t>
            </a:r>
            <a:r>
              <a:rPr lang="es-ES" sz="1400" dirty="0" err="1"/>
              <a:t>matters</a:t>
            </a:r>
            <a:endParaRPr lang="es-ES" sz="1400" dirty="0"/>
          </a:p>
          <a:p>
            <a:pPr marL="800100" lvl="1" indent="-342900">
              <a:buAutoNum type="arabicPeriod"/>
            </a:pPr>
            <a:r>
              <a:rPr lang="es-ES" sz="1400" dirty="0" err="1"/>
              <a:t>Magnitude</a:t>
            </a:r>
            <a:r>
              <a:rPr lang="es-ES" sz="1400" dirty="0"/>
              <a:t> </a:t>
            </a:r>
            <a:r>
              <a:rPr lang="es-ES" sz="1400" dirty="0" err="1"/>
              <a:t>difference</a:t>
            </a:r>
            <a:r>
              <a:rPr lang="es-ES" sz="1400" dirty="0"/>
              <a:t> </a:t>
            </a:r>
            <a:r>
              <a:rPr lang="es-ES" sz="1400" dirty="0" err="1"/>
              <a:t>matters</a:t>
            </a:r>
            <a:endParaRPr lang="es-ES" sz="1400" dirty="0"/>
          </a:p>
          <a:p>
            <a:pPr marL="457200" lvl="1" indent="0">
              <a:buNone/>
            </a:pPr>
            <a:endParaRPr lang="es-ES" sz="1400" dirty="0"/>
          </a:p>
          <a:p>
            <a:pPr marL="457200" lvl="1" indent="0">
              <a:buNone/>
            </a:pPr>
            <a:r>
              <a:rPr lang="es-ES" sz="1400" dirty="0" err="1"/>
              <a:t>It’s</a:t>
            </a:r>
            <a:r>
              <a:rPr lang="es-ES" sz="1400" dirty="0"/>
              <a:t> a </a:t>
            </a:r>
            <a:r>
              <a:rPr lang="es-ES" sz="1400" dirty="0" err="1"/>
              <a:t>nonlinear</a:t>
            </a:r>
            <a:r>
              <a:rPr lang="es-ES" sz="1400" dirty="0"/>
              <a:t> </a:t>
            </a:r>
            <a:r>
              <a:rPr lang="es-ES" sz="1400" dirty="0" err="1"/>
              <a:t>problem</a:t>
            </a:r>
            <a:r>
              <a:rPr lang="es-ES" sz="1400" dirty="0"/>
              <a:t>!!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7520F650-D477-D665-099E-4CA9DAE9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39" t="3427" r="8270" b="4418"/>
          <a:stretch>
            <a:fillRect/>
          </a:stretch>
        </p:blipFill>
        <p:spPr>
          <a:xfrm>
            <a:off x="5207969" y="2413000"/>
            <a:ext cx="606511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6994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F05FA-7BFC-A635-0069-8C7E6C59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D2406-8135-65B8-1C98-1B0C49F2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color </a:t>
            </a:r>
            <a:r>
              <a:rPr lang="es-ES" dirty="0" err="1"/>
              <a:t>difference</a:t>
            </a:r>
            <a:r>
              <a:rPr lang="es-ES" dirty="0"/>
              <a:t> </a:t>
            </a:r>
            <a:r>
              <a:rPr lang="es-ES" dirty="0" err="1"/>
              <a:t>computation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6F3AE6-FE5C-524E-66FF-4B7E53F18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 dirty="0" err="1"/>
              <a:t>Consequent</a:t>
            </a:r>
            <a:r>
              <a:rPr lang="es-ES" sz="1600" dirty="0"/>
              <a:t> </a:t>
            </a:r>
            <a:r>
              <a:rPr lang="es-ES" sz="1600" dirty="0" err="1"/>
              <a:t>functions</a:t>
            </a:r>
            <a:r>
              <a:rPr lang="es-ES" sz="1600" dirty="0"/>
              <a:t> can be </a:t>
            </a:r>
            <a:r>
              <a:rPr lang="es-ES" sz="1600" dirty="0" err="1"/>
              <a:t>seen</a:t>
            </a:r>
            <a:r>
              <a:rPr lang="es-ES" sz="1600" dirty="0"/>
              <a:t> as </a:t>
            </a:r>
            <a:r>
              <a:rPr lang="es-ES" sz="1600" dirty="0" err="1"/>
              <a:t>well</a:t>
            </a:r>
            <a:endParaRPr lang="es-ES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C733EB-394C-85D5-0280-D3365A64A070}"/>
              </a:ext>
            </a:extLst>
          </p:cNvPr>
          <p:cNvSpPr>
            <a:spLocks noGrp="1"/>
          </p:cNvSpPr>
          <p:nvPr/>
        </p:nvSpPr>
        <p:spPr>
          <a:xfrm>
            <a:off x="4722387" y="2301866"/>
            <a:ext cx="8042558" cy="41549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Rule 1: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0.14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*-0.35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*+1.3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*+0.07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+0.09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+0.29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+34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Rule 2: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0.21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*+0.01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*-0.01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*+0.60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+0.06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+0.05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–7.1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Rule 3: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-0.01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*+0.14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*+0.00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*+0.26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+0.06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+0.20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+9.1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Rule 4: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-0.02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*-0.01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*-0.00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*+0.37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+0.48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+0.03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+1.8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Rule 5:</a:t>
            </a:r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*-0.03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*-0.00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*+5.8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+0.33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+0.08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+1.4</a:t>
            </a:r>
          </a:p>
        </p:txBody>
      </p:sp>
    </p:spTree>
    <p:extLst>
      <p:ext uri="{BB962C8B-B14F-4D97-AF65-F5344CB8AC3E}">
        <p14:creationId xmlns:p14="http://schemas.microsoft.com/office/powerpoint/2010/main" val="252540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FAE91-5DAD-AFC7-203A-0C89729A6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D4A8E-D07B-A086-E921-50CA6F98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</a:t>
            </a:r>
            <a:r>
              <a:rPr lang="es-ES" dirty="0" err="1"/>
              <a:t>display</a:t>
            </a:r>
            <a:r>
              <a:rPr lang="es-ES" dirty="0"/>
              <a:t> </a:t>
            </a:r>
            <a:r>
              <a:rPr lang="es-ES" dirty="0" err="1"/>
              <a:t>characterization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0D066-2033-8BE7-B4A7-F615DF747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10734932" cy="3632200"/>
          </a:xfrm>
        </p:spPr>
        <p:txBody>
          <a:bodyPr>
            <a:normAutofit/>
          </a:bodyPr>
          <a:lstStyle/>
          <a:p>
            <a:r>
              <a:rPr lang="es-ES" dirty="0" err="1"/>
              <a:t>Khleef</a:t>
            </a:r>
            <a:r>
              <a:rPr lang="es-ES" dirty="0"/>
              <a:t> </a:t>
            </a:r>
            <a:r>
              <a:rPr lang="es-ES" dirty="0" err="1"/>
              <a:t>Almutairi</a:t>
            </a:r>
            <a:r>
              <a:rPr lang="es-ES" dirty="0"/>
              <a:t>, Samuel Morillas, Pedro Latorre-Carmona, </a:t>
            </a:r>
            <a:r>
              <a:rPr lang="es-ES" dirty="0" err="1"/>
              <a:t>Makan</a:t>
            </a:r>
            <a:r>
              <a:rPr lang="es-ES" dirty="0"/>
              <a:t> </a:t>
            </a:r>
            <a:r>
              <a:rPr lang="es-ES" dirty="0" err="1"/>
              <a:t>Dansoko</a:t>
            </a:r>
            <a:r>
              <a:rPr lang="es-ES" dirty="0"/>
              <a:t>, María José </a:t>
            </a:r>
            <a:r>
              <a:rPr lang="es-ES" dirty="0" err="1"/>
              <a:t>Gacto</a:t>
            </a:r>
            <a:r>
              <a:rPr lang="es-ES" dirty="0"/>
              <a:t>, A comparative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machine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methods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display</a:t>
            </a:r>
            <a:r>
              <a:rPr lang="es-ES" dirty="0"/>
              <a:t> </a:t>
            </a:r>
            <a:r>
              <a:rPr lang="es-ES" dirty="0" err="1"/>
              <a:t>characterization</a:t>
            </a:r>
            <a:r>
              <a:rPr lang="es-ES" dirty="0"/>
              <a:t>, </a:t>
            </a:r>
            <a:r>
              <a:rPr lang="es-ES" dirty="0" err="1"/>
              <a:t>Displays,Volume</a:t>
            </a:r>
            <a:r>
              <a:rPr lang="es-ES" dirty="0"/>
              <a:t> 85,2024,102849.</a:t>
            </a:r>
          </a:p>
          <a:p>
            <a:r>
              <a:rPr lang="es-ES" dirty="0"/>
              <a:t>RGB vs XYZ </a:t>
            </a:r>
            <a:r>
              <a:rPr lang="es-ES" dirty="0" err="1"/>
              <a:t>colorimetric</a:t>
            </a:r>
            <a:r>
              <a:rPr lang="es-ES" dirty="0"/>
              <a:t> data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LCD, OLED and QLED </a:t>
            </a:r>
            <a:r>
              <a:rPr lang="es-ES" dirty="0" err="1"/>
              <a:t>displays</a:t>
            </a:r>
            <a:endParaRPr lang="es-ES" dirty="0"/>
          </a:p>
          <a:p>
            <a:endParaRPr lang="es-ES" dirty="0"/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2260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3DFBE-FF83-DBD8-7835-3EA093ADD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165CC-1C84-6659-29D0-61FA4684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Application: display characterization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0CA32-756D-8CB8-9A83-AE56DF72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66" y="2674960"/>
            <a:ext cx="10734932" cy="466763"/>
          </a:xfrm>
        </p:spPr>
        <p:txBody>
          <a:bodyPr>
            <a:normAutofit/>
          </a:bodyPr>
          <a:lstStyle/>
          <a:p>
            <a:r>
              <a:rPr lang="es-ES"/>
              <a:t>Number of rules and system uncertainty</a:t>
            </a:r>
          </a:p>
          <a:p>
            <a:endParaRPr lang="es-ES"/>
          </a:p>
          <a:p>
            <a:endParaRPr lang="es-ES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FE0501-4151-2FE1-D742-428E29DE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7" y="3056052"/>
            <a:ext cx="11112024" cy="19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B9325-7B17-930E-7D8A-4F8EA1B6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998AB-A0C7-5EB1-6E77-C17E6EAF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Application: display characterization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95E2F-1FE7-1E0E-F6F3-919D4DA44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66" y="2674960"/>
            <a:ext cx="10734932" cy="466763"/>
          </a:xfrm>
        </p:spPr>
        <p:txBody>
          <a:bodyPr>
            <a:normAutofit/>
          </a:bodyPr>
          <a:lstStyle/>
          <a:p>
            <a:r>
              <a:rPr lang="es-ES"/>
              <a:t>Number of rules and system uncertainty</a:t>
            </a:r>
          </a:p>
          <a:p>
            <a:endParaRPr lang="es-ES"/>
          </a:p>
          <a:p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C7D6BD-A10F-573A-D01B-7E653E8EE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3" y="3141723"/>
            <a:ext cx="10734932" cy="20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6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9558D-63E6-C652-39EB-209266EF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ES" sz="4800"/>
              <a:t>Fuzzy logic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CE467D-21C5-9FBC-B2A6-A97E85FE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s-ES" sz="2400"/>
              <a:t>Arises</a:t>
            </a:r>
            <a:r>
              <a:rPr lang="es-ES" sz="2400" dirty="0"/>
              <a:t> </a:t>
            </a:r>
            <a:r>
              <a:rPr lang="es-ES" sz="2400"/>
              <a:t>from</a:t>
            </a:r>
            <a:r>
              <a:rPr lang="es-ES" sz="2400" dirty="0"/>
              <a:t> </a:t>
            </a:r>
            <a:r>
              <a:rPr lang="es-ES" sz="2400"/>
              <a:t>the</a:t>
            </a:r>
            <a:r>
              <a:rPr lang="es-ES" sz="2400" dirty="0"/>
              <a:t> </a:t>
            </a:r>
            <a:r>
              <a:rPr lang="es-ES" sz="2400"/>
              <a:t>need</a:t>
            </a:r>
            <a:r>
              <a:rPr lang="es-ES" sz="2400" dirty="0"/>
              <a:t> </a:t>
            </a:r>
            <a:r>
              <a:rPr lang="es-ES" sz="2400"/>
              <a:t>to</a:t>
            </a:r>
            <a:r>
              <a:rPr lang="es-ES" sz="2400" dirty="0"/>
              <a:t> </a:t>
            </a:r>
            <a:r>
              <a:rPr lang="es-ES" sz="2400"/>
              <a:t>represent</a:t>
            </a:r>
            <a:r>
              <a:rPr lang="es-ES" sz="2400" dirty="0"/>
              <a:t> non </a:t>
            </a:r>
            <a:r>
              <a:rPr lang="es-ES" sz="2400"/>
              <a:t>binary</a:t>
            </a:r>
            <a:r>
              <a:rPr lang="es-ES" sz="2400" dirty="0"/>
              <a:t> </a:t>
            </a:r>
            <a:r>
              <a:rPr lang="es-ES" sz="2400"/>
              <a:t>certainties</a:t>
            </a:r>
            <a:r>
              <a:rPr lang="es-ES" sz="2400" dirty="0"/>
              <a:t> </a:t>
            </a:r>
            <a:r>
              <a:rPr lang="es-ES" sz="2400"/>
              <a:t>of</a:t>
            </a:r>
            <a:r>
              <a:rPr lang="es-ES" sz="2400" dirty="0"/>
              <a:t> </a:t>
            </a:r>
            <a:r>
              <a:rPr lang="es-ES" sz="2400"/>
              <a:t>facts</a:t>
            </a:r>
            <a:endParaRPr lang="es-ES" sz="2400" dirty="0"/>
          </a:p>
          <a:p>
            <a:r>
              <a:rPr lang="es-ES" sz="2400"/>
              <a:t>Fuzzy</a:t>
            </a:r>
            <a:r>
              <a:rPr lang="es-ES" sz="2400" dirty="0"/>
              <a:t> </a:t>
            </a:r>
            <a:r>
              <a:rPr lang="es-ES" sz="2400"/>
              <a:t>logic</a:t>
            </a:r>
            <a:r>
              <a:rPr lang="es-ES" sz="2400" dirty="0"/>
              <a:t> </a:t>
            </a:r>
            <a:r>
              <a:rPr lang="es-ES" sz="2400"/>
              <a:t>considers</a:t>
            </a:r>
            <a:r>
              <a:rPr lang="es-ES" sz="2400" dirty="0"/>
              <a:t> </a:t>
            </a:r>
            <a:r>
              <a:rPr lang="es-ES" sz="2400"/>
              <a:t>that</a:t>
            </a:r>
            <a:r>
              <a:rPr lang="es-ES" sz="2400" dirty="0"/>
              <a:t> </a:t>
            </a:r>
            <a:r>
              <a:rPr lang="es-ES" sz="2400"/>
              <a:t>an</a:t>
            </a:r>
            <a:r>
              <a:rPr lang="es-ES" sz="2400" dirty="0"/>
              <a:t> </a:t>
            </a:r>
            <a:r>
              <a:rPr lang="es-ES" sz="2400"/>
              <a:t>statement</a:t>
            </a:r>
            <a:r>
              <a:rPr lang="es-ES" sz="2400" dirty="0"/>
              <a:t> can </a:t>
            </a:r>
            <a:r>
              <a:rPr lang="es-ES" sz="2400"/>
              <a:t>have</a:t>
            </a:r>
            <a:r>
              <a:rPr lang="es-ES" sz="2400" dirty="0"/>
              <a:t> </a:t>
            </a:r>
            <a:r>
              <a:rPr lang="es-ES" sz="2400"/>
              <a:t>any</a:t>
            </a:r>
            <a:r>
              <a:rPr lang="es-ES" sz="2400" dirty="0"/>
              <a:t> </a:t>
            </a:r>
            <a:r>
              <a:rPr lang="es-ES" sz="2400"/>
              <a:t>degree</a:t>
            </a:r>
            <a:r>
              <a:rPr lang="es-ES" sz="2400" dirty="0"/>
              <a:t> </a:t>
            </a:r>
            <a:r>
              <a:rPr lang="es-ES" sz="2400"/>
              <a:t>of</a:t>
            </a:r>
            <a:r>
              <a:rPr lang="es-ES" sz="2400" dirty="0"/>
              <a:t> </a:t>
            </a:r>
            <a:r>
              <a:rPr lang="es-ES" sz="2400"/>
              <a:t>certainty</a:t>
            </a:r>
            <a:r>
              <a:rPr lang="es-ES" sz="2400" dirty="0"/>
              <a:t> in [0,1]</a:t>
            </a:r>
          </a:p>
          <a:p>
            <a:r>
              <a:rPr lang="es-ES" sz="2400"/>
              <a:t>First</a:t>
            </a:r>
            <a:r>
              <a:rPr lang="es-ES" sz="2400" dirty="0"/>
              <a:t> concept </a:t>
            </a:r>
            <a:r>
              <a:rPr lang="es-ES" sz="2400"/>
              <a:t>defined</a:t>
            </a:r>
            <a:r>
              <a:rPr lang="es-ES" sz="2400" dirty="0"/>
              <a:t> </a:t>
            </a:r>
            <a:r>
              <a:rPr lang="es-ES" sz="2400"/>
              <a:t>where</a:t>
            </a:r>
            <a:r>
              <a:rPr lang="es-ES" sz="2400" dirty="0"/>
              <a:t> </a:t>
            </a:r>
            <a:r>
              <a:rPr lang="es-ES" sz="2400"/>
              <a:t>the</a:t>
            </a:r>
            <a:r>
              <a:rPr lang="es-ES" sz="2400" dirty="0"/>
              <a:t> </a:t>
            </a:r>
            <a:r>
              <a:rPr lang="es-ES" sz="2400"/>
              <a:t>fuzzy</a:t>
            </a:r>
            <a:r>
              <a:rPr lang="es-ES" sz="2400" dirty="0"/>
              <a:t> sets </a:t>
            </a:r>
            <a:r>
              <a:rPr lang="es-ES" sz="2400"/>
              <a:t>that</a:t>
            </a:r>
            <a:r>
              <a:rPr lang="es-ES" sz="2400" dirty="0"/>
              <a:t> </a:t>
            </a:r>
            <a:r>
              <a:rPr lang="es-ES" sz="2400"/>
              <a:t>allow</a:t>
            </a:r>
            <a:r>
              <a:rPr lang="es-ES" sz="2400" dirty="0"/>
              <a:t> </a:t>
            </a:r>
            <a:r>
              <a:rPr lang="es-ES" sz="2400"/>
              <a:t>partial</a:t>
            </a:r>
            <a:r>
              <a:rPr lang="es-ES" sz="2400" dirty="0"/>
              <a:t> </a:t>
            </a:r>
            <a:r>
              <a:rPr lang="es-ES" sz="2400"/>
              <a:t>membership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200369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083CD-40F6-2624-6B0C-1B8076B52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100E7-EC92-D061-E109-4357513C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Application: display characterization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639D28-53E6-C121-1C2C-10745ADB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90" y="2165923"/>
            <a:ext cx="10734932" cy="4692077"/>
          </a:xfrm>
        </p:spPr>
        <p:txBody>
          <a:bodyPr>
            <a:normAutofit/>
          </a:bodyPr>
          <a:lstStyle/>
          <a:p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rules and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uncertainty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OLED and QLED </a:t>
            </a:r>
            <a:r>
              <a:rPr lang="es-ES" dirty="0" err="1"/>
              <a:t>need</a:t>
            </a:r>
            <a:r>
              <a:rPr lang="es-ES" dirty="0"/>
              <a:t> more rules</a:t>
            </a:r>
          </a:p>
          <a:p>
            <a:endParaRPr lang="es-ES" dirty="0"/>
          </a:p>
          <a:p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C3582E-5250-110F-DB34-8DCD9CD3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0" y="2927444"/>
            <a:ext cx="11179750" cy="221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9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57B8E-AF2C-AE48-E84E-3D94EFABD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F1B60-6E18-27FA-C406-A7FBB6A7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Application: display characterization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CB15A-E90C-8F70-8CB8-753B905A7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932413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 dirty="0"/>
              <a:t>LCD </a:t>
            </a:r>
            <a:r>
              <a:rPr lang="es-ES" sz="1600" dirty="0" err="1"/>
              <a:t>model</a:t>
            </a:r>
            <a:endParaRPr lang="es-ES" sz="1600" dirty="0"/>
          </a:p>
          <a:p>
            <a:r>
              <a:rPr lang="es-ES" sz="1600" dirty="0"/>
              <a:t>6 </a:t>
            </a:r>
            <a:r>
              <a:rPr lang="es-ES" sz="1600" dirty="0" err="1"/>
              <a:t>regions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color </a:t>
            </a:r>
            <a:r>
              <a:rPr lang="es-ES" sz="1600" dirty="0" err="1"/>
              <a:t>space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6793C9-CDDE-4D4E-D27F-DD4E88FD1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02" y="3429000"/>
            <a:ext cx="11350622" cy="286603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1385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F961B-6671-39D5-F9C3-40602BDA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63F1F-A93B-4305-2BD9-F8F633E8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/>
              <a:t>Application: display characterization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3EC07-7461-E6DA-090C-C3964F91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s-ES" sz="1600"/>
              <a:t>Consequent</a:t>
            </a:r>
            <a:r>
              <a:rPr lang="es-ES" sz="1600" dirty="0"/>
              <a:t> </a:t>
            </a:r>
            <a:r>
              <a:rPr lang="es-ES" sz="1600"/>
              <a:t>functions</a:t>
            </a:r>
            <a:r>
              <a:rPr lang="es-ES" sz="1600" dirty="0"/>
              <a:t> show </a:t>
            </a:r>
            <a:r>
              <a:rPr lang="es-ES" sz="1600"/>
              <a:t>how</a:t>
            </a:r>
            <a:r>
              <a:rPr lang="es-ES" sz="1600" dirty="0"/>
              <a:t> </a:t>
            </a:r>
            <a:r>
              <a:rPr lang="es-ES" sz="1600"/>
              <a:t>to</a:t>
            </a:r>
            <a:r>
              <a:rPr lang="es-ES" sz="1600" dirty="0"/>
              <a:t> </a:t>
            </a:r>
            <a:r>
              <a:rPr lang="es-ES" sz="1600"/>
              <a:t>compensate</a:t>
            </a:r>
            <a:r>
              <a:rPr lang="es-ES" sz="1600" dirty="0"/>
              <a:t> </a:t>
            </a:r>
            <a:r>
              <a:rPr lang="es-ES" sz="1600"/>
              <a:t>for</a:t>
            </a:r>
            <a:r>
              <a:rPr lang="es-ES" sz="1600" dirty="0"/>
              <a:t> R, G and B </a:t>
            </a:r>
            <a:r>
              <a:rPr lang="es-ES" sz="1600"/>
              <a:t>not</a:t>
            </a:r>
            <a:r>
              <a:rPr lang="es-ES" sz="1600" dirty="0"/>
              <a:t> </a:t>
            </a:r>
            <a:r>
              <a:rPr lang="es-ES" sz="1600"/>
              <a:t>only</a:t>
            </a:r>
            <a:r>
              <a:rPr lang="es-ES" sz="1600" dirty="0"/>
              <a:t> </a:t>
            </a:r>
            <a:r>
              <a:rPr lang="es-ES" sz="1600"/>
              <a:t>generating</a:t>
            </a:r>
            <a:r>
              <a:rPr lang="es-ES" sz="1600" dirty="0"/>
              <a:t> X, Y and Z </a:t>
            </a:r>
            <a:r>
              <a:rPr lang="es-ES" sz="1600"/>
              <a:t>stimulus</a:t>
            </a:r>
            <a:endParaRPr lang="es-ES" sz="1600" dirty="0"/>
          </a:p>
          <a:p>
            <a:endParaRPr lang="es-ES" sz="1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1BAF75-51AB-86B0-938B-8DA84C43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19" y="2413000"/>
            <a:ext cx="621981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47665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AA8FA-A1E2-A228-90A6-68E1A5BCD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352CF5-5627-FD6F-A6C1-03DD428E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5" y="1734857"/>
            <a:ext cx="3765483" cy="3388287"/>
          </a:xfrm>
        </p:spPr>
        <p:txBody>
          <a:bodyPr anchor="ctr">
            <a:normAutofit/>
          </a:bodyPr>
          <a:lstStyle/>
          <a:p>
            <a:r>
              <a:rPr lang="es-ES" dirty="0"/>
              <a:t>FMID </a:t>
            </a:r>
            <a:r>
              <a:rPr lang="es-ES" dirty="0" err="1"/>
              <a:t>limitations</a:t>
            </a:r>
            <a:r>
              <a:rPr lang="es-ES" dirty="0"/>
              <a:t> and future </a:t>
            </a:r>
            <a:r>
              <a:rPr lang="es-ES" dirty="0" err="1"/>
              <a:t>challenges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72F22-CCA6-4E9F-4844-397D0BD6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68" y="978993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s-ES" dirty="0" err="1"/>
              <a:t>Membership</a:t>
            </a:r>
            <a:r>
              <a:rPr lang="es-ES" dirty="0"/>
              <a:t> </a:t>
            </a:r>
            <a:r>
              <a:rPr lang="es-ES" dirty="0" err="1"/>
              <a:t>functions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sometimes</a:t>
            </a:r>
            <a:r>
              <a:rPr lang="es-ES" dirty="0"/>
              <a:t> </a:t>
            </a:r>
            <a:r>
              <a:rPr lang="es-ES" dirty="0" err="1"/>
              <a:t>shapes</a:t>
            </a:r>
            <a:r>
              <a:rPr lang="es-ES" dirty="0"/>
              <a:t> </a:t>
            </a:r>
            <a:r>
              <a:rPr lang="es-ES" dirty="0" err="1"/>
              <a:t>difficult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interprete</a:t>
            </a:r>
          </a:p>
          <a:p>
            <a:r>
              <a:rPr lang="es-ES" dirty="0" err="1"/>
              <a:t>Consequent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fitting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done </a:t>
            </a:r>
            <a:r>
              <a:rPr lang="es-ES" dirty="0" err="1"/>
              <a:t>independently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rule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times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activated</a:t>
            </a:r>
            <a:r>
              <a:rPr lang="es-ES" dirty="0"/>
              <a:t> </a:t>
            </a:r>
            <a:r>
              <a:rPr lang="es-ES" dirty="0" err="1"/>
              <a:t>simultanously</a:t>
            </a:r>
            <a:endParaRPr lang="es-ES" dirty="0"/>
          </a:p>
          <a:p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simpler</a:t>
            </a:r>
            <a:r>
              <a:rPr lang="es-ES" dirty="0"/>
              <a:t> </a:t>
            </a:r>
            <a:r>
              <a:rPr lang="es-ES" dirty="0" err="1"/>
              <a:t>membership</a:t>
            </a:r>
            <a:r>
              <a:rPr lang="es-ES" dirty="0"/>
              <a:t> </a:t>
            </a:r>
            <a:r>
              <a:rPr lang="es-ES" dirty="0" err="1"/>
              <a:t>functions</a:t>
            </a:r>
            <a:endParaRPr lang="es-ES" dirty="0"/>
          </a:p>
          <a:p>
            <a:r>
              <a:rPr lang="es-ES" dirty="0" err="1"/>
              <a:t>Develop</a:t>
            </a:r>
            <a:r>
              <a:rPr lang="es-ES" dirty="0"/>
              <a:t> more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optimization</a:t>
            </a:r>
            <a:r>
              <a:rPr lang="es-ES" dirty="0"/>
              <a:t> </a:t>
            </a:r>
            <a:r>
              <a:rPr lang="es-ES" dirty="0" err="1"/>
              <a:t>strategies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456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B6959A-0693-B598-12D0-EB69F1C57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ounded Rectangle 16">
            <a:extLst>
              <a:ext uri="{FF2B5EF4-FFF2-40B4-BE49-F238E27FC236}">
                <a16:creationId xmlns:a16="http://schemas.microsoft.com/office/drawing/2014/main" id="{C047760E-E06B-4B4A-B5B2-04642663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59" y="643464"/>
            <a:ext cx="3531576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ounded Rectangle 16">
            <a:extLst>
              <a:ext uri="{FF2B5EF4-FFF2-40B4-BE49-F238E27FC236}">
                <a16:creationId xmlns:a16="http://schemas.microsoft.com/office/drawing/2014/main" id="{DBF0004D-E6DF-4732-8869-1F57DEC79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48" y="643464"/>
            <a:ext cx="3531576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ounded Rectangle 16">
            <a:extLst>
              <a:ext uri="{FF2B5EF4-FFF2-40B4-BE49-F238E27FC236}">
                <a16:creationId xmlns:a16="http://schemas.microsoft.com/office/drawing/2014/main" id="{B300EC78-2011-4A4E-9292-F8741539B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0344" y="643464"/>
            <a:ext cx="3531576" cy="3599352"/>
          </a:xfrm>
          <a:prstGeom prst="roundRect">
            <a:avLst>
              <a:gd name="adj" fmla="val 4219"/>
            </a:avLst>
          </a:prstGeom>
          <a:solidFill>
            <a:srgbClr val="FFFFFF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DE2DD4A6-DC96-421E-9E1C-7CD0D268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-9832" y="4525094"/>
            <a:ext cx="12203151" cy="2344057"/>
            <a:chOff x="0" y="4525094"/>
            <a:chExt cx="12203151" cy="2344057"/>
          </a:xfrm>
        </p:grpSpPr>
        <p:sp>
          <p:nvSpPr>
            <p:cNvPr id="1042" name="Freeform 9">
              <a:extLst>
                <a:ext uri="{FF2B5EF4-FFF2-40B4-BE49-F238E27FC236}">
                  <a16:creationId xmlns:a16="http://schemas.microsoft.com/office/drawing/2014/main" id="{5E6BB74D-E85C-4CCB-90CE-02460064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Isosceles Triangle 1042">
              <a:extLst>
                <a:ext uri="{FF2B5EF4-FFF2-40B4-BE49-F238E27FC236}">
                  <a16:creationId xmlns:a16="http://schemas.microsoft.com/office/drawing/2014/main" id="{52808592-600C-4349-9F27-EC36C0BA4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Isosceles Triangle 1043">
              <a:extLst>
                <a:ext uri="{FF2B5EF4-FFF2-40B4-BE49-F238E27FC236}">
                  <a16:creationId xmlns:a16="http://schemas.microsoft.com/office/drawing/2014/main" id="{B5E00D3B-1E29-4E11-BCD3-8E3A56F4BE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492DA3D-FC01-E458-5C77-EF9A93B70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817533"/>
            <a:ext cx="10572000" cy="779529"/>
          </a:xfrm>
          <a:effectLst/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Thank you!</a:t>
            </a:r>
            <a:endParaRPr lang="es-ES" sz="400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B30878-46ED-72E3-9D56-026EF52E9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  <a:effectLst/>
        </p:spPr>
        <p:txBody>
          <a:bodyPr>
            <a:normAutofit/>
          </a:bodyPr>
          <a:lstStyle/>
          <a:p>
            <a:r>
              <a:rPr lang="es-ES" dirty="0"/>
              <a:t>Samuel Morillas</a:t>
            </a:r>
          </a:p>
        </p:txBody>
      </p:sp>
      <p:pic>
        <p:nvPicPr>
          <p:cNvPr id="1028" name="Picture 4" descr="IUMPA - Instituto Universitario de Matemática Pura y ...">
            <a:extLst>
              <a:ext uri="{FF2B5EF4-FFF2-40B4-BE49-F238E27FC236}">
                <a16:creationId xmlns:a16="http://schemas.microsoft.com/office/drawing/2014/main" id="{C922FC27-895B-DFD9-54A2-F149D2163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047" y="84294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940D18-381C-9DF7-F75F-C5226179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543027"/>
            <a:ext cx="32004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pto. de Matemática Aplicada: UPV">
            <a:extLst>
              <a:ext uri="{FF2B5EF4-FFF2-40B4-BE49-F238E27FC236}">
                <a16:creationId xmlns:a16="http://schemas.microsoft.com/office/drawing/2014/main" id="{1F76D929-3F64-A6CA-33F5-A68034064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5932" y="1643040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6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9D559-0550-B096-243C-CEC20BC4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36C91-07FC-D45D-838C-BBB1404E2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S" err="1"/>
              <a:t>Fuzzy</a:t>
            </a:r>
            <a:r>
              <a:rPr lang="es-ES"/>
              <a:t> </a:t>
            </a:r>
            <a:r>
              <a:rPr lang="es-ES" err="1"/>
              <a:t>logic</a:t>
            </a:r>
            <a:r>
              <a:rPr lang="es-ES"/>
              <a:t> </a:t>
            </a:r>
            <a:r>
              <a:rPr lang="es-ES" err="1"/>
              <a:t>systems</a:t>
            </a:r>
            <a:endParaRPr lang="es-ES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EC42AD99-E361-DEC5-6A6A-1A827959B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85167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84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612EE-BFF7-15A1-9D4D-6FC69AD2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: </a:t>
            </a:r>
            <a:r>
              <a:rPr lang="es-ES" dirty="0" err="1"/>
              <a:t>example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3BFF6-14A0-7BBC-CF42-E5BFFDE80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Imagine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AC </a:t>
            </a:r>
            <a:r>
              <a:rPr lang="es-ES" dirty="0" err="1"/>
              <a:t>controler</a:t>
            </a:r>
            <a:r>
              <a:rPr lang="es-ES" dirty="0"/>
              <a:t>. D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difference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target </a:t>
            </a:r>
            <a:r>
              <a:rPr lang="es-ES" dirty="0" err="1"/>
              <a:t>tempertature</a:t>
            </a:r>
            <a:r>
              <a:rPr lang="es-ES" dirty="0"/>
              <a:t> and actual </a:t>
            </a:r>
            <a:r>
              <a:rPr lang="es-ES" dirty="0" err="1"/>
              <a:t>temperatue</a:t>
            </a:r>
            <a:r>
              <a:rPr lang="es-ES" dirty="0"/>
              <a:t>. A rule </a:t>
            </a:r>
            <a:r>
              <a:rPr lang="es-ES" dirty="0" err="1"/>
              <a:t>may</a:t>
            </a:r>
            <a:r>
              <a:rPr lang="es-ES" dirty="0"/>
              <a:t> be: </a:t>
            </a:r>
          </a:p>
          <a:p>
            <a:pPr lvl="1"/>
            <a:r>
              <a:rPr lang="es-ES" dirty="0"/>
              <a:t>IF D </a:t>
            </a:r>
            <a:r>
              <a:rPr lang="es-ES" dirty="0" err="1"/>
              <a:t>is</a:t>
            </a:r>
            <a:r>
              <a:rPr lang="es-ES" dirty="0"/>
              <a:t> HIGH </a:t>
            </a:r>
            <a:r>
              <a:rPr lang="es-ES" dirty="0" err="1"/>
              <a:t>then</a:t>
            </a:r>
            <a:r>
              <a:rPr lang="es-ES" dirty="0"/>
              <a:t> AC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HIGH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has </a:t>
            </a:r>
            <a:r>
              <a:rPr lang="es-ES" dirty="0" err="1"/>
              <a:t>an</a:t>
            </a:r>
            <a:r>
              <a:rPr lang="es-ES" dirty="0"/>
              <a:t> algebra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allows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compute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certainty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statement</a:t>
            </a:r>
            <a:r>
              <a:rPr lang="es-ES" dirty="0"/>
              <a:t> ‘D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high</a:t>
            </a:r>
            <a:r>
              <a:rPr lang="es-ES" dirty="0"/>
              <a:t>’, </a:t>
            </a:r>
            <a:r>
              <a:rPr lang="es-ES" dirty="0" err="1"/>
              <a:t>then</a:t>
            </a:r>
            <a:r>
              <a:rPr lang="es-ES" dirty="0"/>
              <a:t> </a:t>
            </a:r>
            <a:r>
              <a:rPr lang="es-ES" dirty="0" err="1"/>
              <a:t>infer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certainty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‘AC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HIGH’ and </a:t>
            </a:r>
            <a:r>
              <a:rPr lang="es-ES" dirty="0" err="1"/>
              <a:t>finally</a:t>
            </a:r>
            <a:r>
              <a:rPr lang="es-ES" dirty="0"/>
              <a:t> compute </a:t>
            </a:r>
            <a:r>
              <a:rPr lang="es-ES" dirty="0" err="1"/>
              <a:t>the</a:t>
            </a:r>
            <a:r>
              <a:rPr lang="es-ES" dirty="0"/>
              <a:t> actual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AC </a:t>
            </a:r>
            <a:r>
              <a:rPr lang="es-ES" dirty="0" err="1"/>
              <a:t>controller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use 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kind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are </a:t>
            </a:r>
            <a:r>
              <a:rPr lang="es-ES" dirty="0" err="1"/>
              <a:t>called</a:t>
            </a:r>
            <a:r>
              <a:rPr lang="es-ES" dirty="0"/>
              <a:t> </a:t>
            </a:r>
            <a:r>
              <a:rPr lang="es-ES" dirty="0" err="1"/>
              <a:t>Mamdani</a:t>
            </a:r>
            <a:r>
              <a:rPr lang="es-ES" dirty="0"/>
              <a:t> and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easy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interprete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performance </a:t>
            </a:r>
            <a:r>
              <a:rPr lang="es-ES" dirty="0" err="1"/>
              <a:t>limitation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076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EE69B-74E9-415D-4C44-0831CEE7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94C7-F4A5-BB86-2C2D-F47CA641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: </a:t>
            </a:r>
            <a:r>
              <a:rPr lang="es-ES" dirty="0" err="1"/>
              <a:t>example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07FD8A-F62C-EC73-CE7C-DEDF69345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The</a:t>
            </a:r>
            <a:r>
              <a:rPr lang="es-ES" dirty="0"/>
              <a:t> alternative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Mamdani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Takagi</a:t>
            </a:r>
            <a:r>
              <a:rPr lang="es-ES" dirty="0"/>
              <a:t> </a:t>
            </a:r>
            <a:r>
              <a:rPr lang="es-ES" dirty="0" err="1"/>
              <a:t>ones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difer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consequent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rule. Here, </a:t>
            </a:r>
            <a:r>
              <a:rPr lang="es-ES" dirty="0" err="1"/>
              <a:t>the</a:t>
            </a:r>
            <a:r>
              <a:rPr lang="es-ES" dirty="0"/>
              <a:t> rule </a:t>
            </a:r>
            <a:r>
              <a:rPr lang="es-ES" dirty="0" err="1"/>
              <a:t>could</a:t>
            </a:r>
            <a:r>
              <a:rPr lang="es-ES" dirty="0"/>
              <a:t> be: </a:t>
            </a:r>
          </a:p>
          <a:p>
            <a:pPr lvl="1"/>
            <a:r>
              <a:rPr lang="es-ES" dirty="0"/>
              <a:t>IF D </a:t>
            </a:r>
            <a:r>
              <a:rPr lang="es-ES" dirty="0" err="1"/>
              <a:t>is</a:t>
            </a:r>
            <a:r>
              <a:rPr lang="es-ES" dirty="0"/>
              <a:t> HIGH </a:t>
            </a:r>
            <a:r>
              <a:rPr lang="es-ES" dirty="0" err="1"/>
              <a:t>then</a:t>
            </a:r>
            <a:r>
              <a:rPr lang="es-ES" dirty="0"/>
              <a:t> p=f(D)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r>
              <a:rPr lang="es-ES" dirty="0"/>
              <a:t>Here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, p,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directly</a:t>
            </a:r>
            <a:r>
              <a:rPr lang="es-ES" dirty="0"/>
              <a:t> </a:t>
            </a:r>
            <a:r>
              <a:rPr lang="es-ES" dirty="0" err="1"/>
              <a:t>computed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defined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consequent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D. </a:t>
            </a:r>
            <a:r>
              <a:rPr lang="es-ES" dirty="0" err="1"/>
              <a:t>Different</a:t>
            </a:r>
            <a:r>
              <a:rPr lang="es-ES" dirty="0"/>
              <a:t> rules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antecedents</a:t>
            </a:r>
            <a:r>
              <a:rPr lang="es-ES" dirty="0"/>
              <a:t> and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consequent</a:t>
            </a:r>
            <a:r>
              <a:rPr lang="es-ES" dirty="0"/>
              <a:t> </a:t>
            </a:r>
            <a:r>
              <a:rPr lang="es-ES" dirty="0" err="1"/>
              <a:t>functions</a:t>
            </a:r>
            <a:r>
              <a:rPr lang="es-ES" dirty="0"/>
              <a:t>.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rules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activated</a:t>
            </a:r>
            <a:r>
              <a:rPr lang="es-ES" dirty="0"/>
              <a:t> </a:t>
            </a:r>
            <a:r>
              <a:rPr lang="es-ES" dirty="0" err="1"/>
              <a:t>simulatneosly</a:t>
            </a:r>
            <a:r>
              <a:rPr lang="es-ES" dirty="0"/>
              <a:t> and in </a:t>
            </a:r>
            <a:r>
              <a:rPr lang="es-ES" dirty="0" err="1"/>
              <a:t>that</a:t>
            </a:r>
            <a:r>
              <a:rPr lang="es-ES" dirty="0"/>
              <a:t> case output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computed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combining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them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proper</a:t>
            </a:r>
            <a:r>
              <a:rPr lang="es-ES" dirty="0"/>
              <a:t> </a:t>
            </a:r>
            <a:r>
              <a:rPr lang="es-ES" dirty="0" err="1"/>
              <a:t>activation</a:t>
            </a:r>
            <a:r>
              <a:rPr lang="es-ES" dirty="0"/>
              <a:t> </a:t>
            </a:r>
            <a:r>
              <a:rPr lang="es-ES" dirty="0" err="1"/>
              <a:t>weights</a:t>
            </a:r>
            <a:r>
              <a:rPr lang="es-ES" dirty="0"/>
              <a:t>. </a:t>
            </a:r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are </a:t>
            </a:r>
            <a:r>
              <a:rPr lang="es-ES" dirty="0" err="1"/>
              <a:t>better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approximation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481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094C5-D4FF-01EF-43CF-09A5664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Trained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</a:t>
            </a:r>
            <a:r>
              <a:rPr lang="es-ES" dirty="0" err="1"/>
              <a:t>systems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DDB02A-D8B2-D96F-DE8C-395C7DFA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While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beed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human </a:t>
            </a:r>
            <a:r>
              <a:rPr lang="es-ES" dirty="0" err="1"/>
              <a:t>expert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, </a:t>
            </a:r>
            <a:r>
              <a:rPr lang="es-ES" dirty="0" err="1"/>
              <a:t>nowadays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situations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do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relate variables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plenty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data</a:t>
            </a:r>
          </a:p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procedures</a:t>
            </a:r>
            <a:r>
              <a:rPr lang="es-ES" dirty="0"/>
              <a:t> are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create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data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advantage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interpretability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respect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black</a:t>
            </a:r>
            <a:r>
              <a:rPr lang="es-ES" dirty="0"/>
              <a:t> box </a:t>
            </a:r>
            <a:r>
              <a:rPr lang="es-ES" dirty="0" err="1"/>
              <a:t>approaches</a:t>
            </a:r>
            <a:r>
              <a:rPr lang="es-ES" dirty="0"/>
              <a:t> as neural </a:t>
            </a:r>
            <a:r>
              <a:rPr lang="es-ES" dirty="0" err="1"/>
              <a:t>networks</a:t>
            </a:r>
            <a:r>
              <a:rPr lang="es-ES" dirty="0"/>
              <a:t> and </a:t>
            </a:r>
            <a:r>
              <a:rPr lang="es-ES" dirty="0" err="1"/>
              <a:t>other</a:t>
            </a:r>
            <a:r>
              <a:rPr lang="es-ES" dirty="0"/>
              <a:t> machine </a:t>
            </a:r>
            <a:r>
              <a:rPr lang="es-ES" dirty="0" err="1"/>
              <a:t>learning</a:t>
            </a:r>
            <a:r>
              <a:rPr lang="es-ES" dirty="0"/>
              <a:t> </a:t>
            </a:r>
            <a:r>
              <a:rPr lang="es-ES" dirty="0" err="1"/>
              <a:t>models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629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00A5E-0E82-7BA4-52A9-8610614D8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02277-5378-87E4-8555-B7A86AB9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Trained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: FMID </a:t>
            </a:r>
            <a:r>
              <a:rPr lang="es-ES" dirty="0" err="1"/>
              <a:t>model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52E2B1-259F-900F-6DA6-C4E3B6AF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does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?</a:t>
            </a:r>
          </a:p>
          <a:p>
            <a:pPr marL="457200" lvl="1" indent="0">
              <a:buNone/>
            </a:pPr>
            <a:r>
              <a:rPr lang="es-ES" dirty="0"/>
              <a:t>1. A </a:t>
            </a:r>
            <a:r>
              <a:rPr lang="es-ES" dirty="0" err="1"/>
              <a:t>predefined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rules </a:t>
            </a:r>
            <a:r>
              <a:rPr lang="es-ES" dirty="0" err="1"/>
              <a:t>must</a:t>
            </a:r>
            <a:r>
              <a:rPr lang="es-ES" dirty="0"/>
              <a:t> be set </a:t>
            </a:r>
            <a:r>
              <a:rPr lang="es-ES" dirty="0" err="1"/>
              <a:t>along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a </a:t>
            </a:r>
            <a:r>
              <a:rPr lang="es-ES" dirty="0" err="1"/>
              <a:t>degree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457200" lvl="1" indent="0">
              <a:buNone/>
            </a:pPr>
            <a:r>
              <a:rPr lang="es-ES" dirty="0"/>
              <a:t>2.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clusterizes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data </a:t>
            </a:r>
            <a:r>
              <a:rPr lang="es-ES" dirty="0" err="1"/>
              <a:t>into</a:t>
            </a:r>
            <a:r>
              <a:rPr lang="es-ES" dirty="0"/>
              <a:t> as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clusters</a:t>
            </a:r>
            <a:r>
              <a:rPr lang="es-ES" dirty="0"/>
              <a:t> as rules</a:t>
            </a:r>
          </a:p>
          <a:p>
            <a:pPr marL="457200" lvl="1" indent="0">
              <a:buNone/>
            </a:pPr>
            <a:r>
              <a:rPr lang="es-ES" dirty="0"/>
              <a:t>3. </a:t>
            </a:r>
            <a:r>
              <a:rPr lang="es-ES" dirty="0" err="1"/>
              <a:t>It</a:t>
            </a:r>
            <a:r>
              <a:rPr lang="es-ES" dirty="0"/>
              <a:t> uses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clustering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overlapping</a:t>
            </a:r>
            <a:r>
              <a:rPr lang="es-ES" dirty="0"/>
              <a:t> </a:t>
            </a:r>
            <a:r>
              <a:rPr lang="es-ES" dirty="0" err="1"/>
              <a:t>proportional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uncertainty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</a:t>
            </a:r>
            <a:r>
              <a:rPr lang="es-ES" dirty="0" err="1"/>
              <a:t>modelled</a:t>
            </a:r>
            <a:endParaRPr lang="es-ES" dirty="0"/>
          </a:p>
          <a:p>
            <a:pPr marL="457200" lvl="1" indent="0">
              <a:buNone/>
            </a:pPr>
            <a:r>
              <a:rPr lang="es-ES" dirty="0"/>
              <a:t>4.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cluster</a:t>
            </a:r>
            <a:r>
              <a:rPr lang="es-ES" dirty="0"/>
              <a:t>, </a:t>
            </a:r>
            <a:r>
              <a:rPr lang="es-ES" dirty="0" err="1"/>
              <a:t>fits</a:t>
            </a:r>
            <a:r>
              <a:rPr lang="es-ES" dirty="0"/>
              <a:t> a </a:t>
            </a:r>
            <a:r>
              <a:rPr lang="es-ES" dirty="0" err="1"/>
              <a:t>consequent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squared</a:t>
            </a:r>
            <a:r>
              <a:rPr lang="es-ES" dirty="0"/>
              <a:t> error </a:t>
            </a:r>
            <a:r>
              <a:rPr lang="es-ES" dirty="0" err="1"/>
              <a:t>minimization</a:t>
            </a:r>
            <a:endParaRPr lang="es-ES" dirty="0"/>
          </a:p>
          <a:p>
            <a:pPr marL="457200" lvl="1" indent="0">
              <a:buNone/>
            </a:pPr>
            <a:r>
              <a:rPr lang="es-ES" dirty="0"/>
              <a:t>5.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cluster</a:t>
            </a:r>
            <a:r>
              <a:rPr lang="es-ES" dirty="0"/>
              <a:t> </a:t>
            </a:r>
            <a:r>
              <a:rPr lang="es-ES" dirty="0" err="1"/>
              <a:t>membership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consequent</a:t>
            </a:r>
            <a:r>
              <a:rPr lang="es-ES" dirty="0"/>
              <a:t> </a:t>
            </a:r>
            <a:r>
              <a:rPr lang="es-ES" dirty="0" err="1"/>
              <a:t>function</a:t>
            </a:r>
            <a:r>
              <a:rPr lang="es-ES" dirty="0"/>
              <a:t> </a:t>
            </a:r>
            <a:r>
              <a:rPr lang="es-ES" dirty="0" err="1"/>
              <a:t>form</a:t>
            </a:r>
            <a:r>
              <a:rPr lang="es-ES" dirty="0"/>
              <a:t> a </a:t>
            </a:r>
            <a:r>
              <a:rPr lang="es-ES" dirty="0" err="1"/>
              <a:t>Takagi</a:t>
            </a:r>
            <a:r>
              <a:rPr lang="es-ES" dirty="0"/>
              <a:t> </a:t>
            </a:r>
            <a:r>
              <a:rPr lang="es-ES" dirty="0" err="1"/>
              <a:t>type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rule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764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AF4E6-FDBE-C939-EF4C-4EC1C120E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4434E-D044-0F0B-FBBB-A1899104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Trained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</a:t>
            </a:r>
            <a:r>
              <a:rPr lang="es-ES" dirty="0" err="1"/>
              <a:t>systems</a:t>
            </a:r>
            <a:r>
              <a:rPr lang="es-ES" dirty="0"/>
              <a:t>: FMID </a:t>
            </a:r>
            <a:r>
              <a:rPr lang="es-ES" dirty="0" err="1"/>
              <a:t>model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BAE56-E4CE-B84A-0920-63750E1E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many</a:t>
            </a:r>
            <a:r>
              <a:rPr lang="es-ES" dirty="0"/>
              <a:t> rules?</a:t>
            </a:r>
          </a:p>
          <a:p>
            <a:pPr lvl="1"/>
            <a:r>
              <a:rPr lang="es-ES" dirty="0" err="1"/>
              <a:t>The</a:t>
            </a:r>
            <a:r>
              <a:rPr lang="es-ES" dirty="0"/>
              <a:t> more, </a:t>
            </a:r>
            <a:r>
              <a:rPr lang="es-ES" dirty="0" err="1"/>
              <a:t>the</a:t>
            </a:r>
            <a:r>
              <a:rPr lang="es-ES" dirty="0"/>
              <a:t> more </a:t>
            </a:r>
            <a:r>
              <a:rPr lang="es-ES" dirty="0" err="1"/>
              <a:t>overfitting</a:t>
            </a:r>
            <a:r>
              <a:rPr lang="es-ES" dirty="0"/>
              <a:t> </a:t>
            </a:r>
            <a:r>
              <a:rPr lang="es-ES" dirty="0" err="1"/>
              <a:t>likelihood</a:t>
            </a:r>
            <a:endParaRPr lang="es-ES" dirty="0"/>
          </a:p>
          <a:p>
            <a:pPr lvl="1"/>
            <a:r>
              <a:rPr lang="es-ES" dirty="0" err="1"/>
              <a:t>The</a:t>
            </a:r>
            <a:r>
              <a:rPr lang="es-ES" dirty="0"/>
              <a:t> more, more </a:t>
            </a:r>
            <a:r>
              <a:rPr lang="es-ES" dirty="0" err="1"/>
              <a:t>difficult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interprete</a:t>
            </a:r>
          </a:p>
          <a:p>
            <a:pPr lvl="1"/>
            <a:r>
              <a:rPr lang="es-ES" dirty="0" err="1"/>
              <a:t>Minimum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rules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overfitted</a:t>
            </a:r>
            <a:r>
              <a:rPr lang="es-ES" dirty="0"/>
              <a:t> and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easy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interprete</a:t>
            </a:r>
          </a:p>
        </p:txBody>
      </p:sp>
    </p:spTree>
    <p:extLst>
      <p:ext uri="{BB962C8B-B14F-4D97-AF65-F5344CB8AC3E}">
        <p14:creationId xmlns:p14="http://schemas.microsoft.com/office/powerpoint/2010/main" val="193595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B907D-F8E2-B401-6B44-9CF23614B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674C1-F6BE-3396-D80A-190F9F70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s-ES" dirty="0" err="1"/>
              <a:t>Application</a:t>
            </a:r>
            <a:r>
              <a:rPr lang="es-ES" dirty="0"/>
              <a:t>: </a:t>
            </a:r>
            <a:r>
              <a:rPr lang="es-ES" dirty="0" err="1"/>
              <a:t>spectral</a:t>
            </a:r>
            <a:r>
              <a:rPr lang="es-ES" dirty="0"/>
              <a:t> curve </a:t>
            </a:r>
            <a:r>
              <a:rPr lang="es-ES" dirty="0" err="1"/>
              <a:t>recovery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3E83F-641C-2503-A8A5-F2C7BA6C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es-ES" dirty="0" err="1"/>
              <a:t>Maali</a:t>
            </a:r>
            <a:r>
              <a:rPr lang="es-ES" dirty="0"/>
              <a:t> </a:t>
            </a:r>
            <a:r>
              <a:rPr lang="es-ES" dirty="0" err="1"/>
              <a:t>Amiri</a:t>
            </a:r>
            <a:r>
              <a:rPr lang="es-ES" dirty="0"/>
              <a:t> M, </a:t>
            </a:r>
            <a:r>
              <a:rPr lang="es-ES" dirty="0" err="1"/>
              <a:t>Garcia</a:t>
            </a:r>
            <a:r>
              <a:rPr lang="es-ES" dirty="0"/>
              <a:t>-Nieto S, Morillas S, Fairchild MD. </a:t>
            </a:r>
            <a:r>
              <a:rPr lang="es-ES" dirty="0" err="1"/>
              <a:t>Spectral</a:t>
            </a:r>
            <a:r>
              <a:rPr lang="es-ES" dirty="0"/>
              <a:t> </a:t>
            </a:r>
            <a:r>
              <a:rPr lang="es-ES" dirty="0" err="1"/>
              <a:t>Reflectance</a:t>
            </a:r>
            <a:r>
              <a:rPr lang="es-ES" dirty="0"/>
              <a:t> </a:t>
            </a:r>
            <a:r>
              <a:rPr lang="es-ES" dirty="0" err="1"/>
              <a:t>Reconstruction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Fuzzy</a:t>
            </a:r>
            <a:r>
              <a:rPr lang="es-ES" dirty="0"/>
              <a:t> </a:t>
            </a:r>
            <a:r>
              <a:rPr lang="es-ES" dirty="0" err="1"/>
              <a:t>Logic</a:t>
            </a:r>
            <a:r>
              <a:rPr lang="es-ES" dirty="0"/>
              <a:t> </a:t>
            </a:r>
            <a:r>
              <a:rPr lang="es-ES" dirty="0" err="1"/>
              <a:t>System</a:t>
            </a:r>
            <a:r>
              <a:rPr lang="es-ES" dirty="0"/>
              <a:t> Training: Color </a:t>
            </a:r>
            <a:r>
              <a:rPr lang="es-ES" dirty="0" err="1"/>
              <a:t>Science</a:t>
            </a:r>
            <a:r>
              <a:rPr lang="es-ES" dirty="0"/>
              <a:t> </a:t>
            </a:r>
            <a:r>
              <a:rPr lang="es-ES" dirty="0" err="1"/>
              <a:t>Application</a:t>
            </a:r>
            <a:r>
              <a:rPr lang="es-ES" dirty="0"/>
              <a:t>. </a:t>
            </a:r>
            <a:r>
              <a:rPr lang="es-ES" i="1" dirty="0" err="1"/>
              <a:t>Sensors</a:t>
            </a:r>
            <a:r>
              <a:rPr lang="es-ES" dirty="0"/>
              <a:t>. 2020; 20(17):4726.</a:t>
            </a:r>
          </a:p>
          <a:p>
            <a:r>
              <a:rPr lang="es-ES" dirty="0"/>
              <a:t>RGB/XYZ vs </a:t>
            </a:r>
            <a:r>
              <a:rPr lang="es-ES" dirty="0" err="1"/>
              <a:t>spectral</a:t>
            </a:r>
            <a:r>
              <a:rPr lang="es-ES" dirty="0"/>
              <a:t> curve data</a:t>
            </a:r>
          </a:p>
        </p:txBody>
      </p:sp>
      <p:pic>
        <p:nvPicPr>
          <p:cNvPr id="3074" name="Picture 2" descr="Sensors 20 04726 g002 550">
            <a:extLst>
              <a:ext uri="{FF2B5EF4-FFF2-40B4-BE49-F238E27FC236}">
                <a16:creationId xmlns:a16="http://schemas.microsoft.com/office/drawing/2014/main" id="{CA4B97C9-0D49-B6A8-7264-BE8E7E48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7933" y="3064484"/>
            <a:ext cx="3605327" cy="2460636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4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80</TotalTime>
  <Words>992</Words>
  <Application>Microsoft Office PowerPoint</Application>
  <PresentationFormat>Panorámica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2</vt:lpstr>
      <vt:lpstr>Citable</vt:lpstr>
      <vt:lpstr>Fuzzy logic trained systems and Color Science applications</vt:lpstr>
      <vt:lpstr>Fuzzy logic</vt:lpstr>
      <vt:lpstr>Fuzzy logic systems</vt:lpstr>
      <vt:lpstr>Fuzzy logic system: example</vt:lpstr>
      <vt:lpstr>Fuzzy logic system: example</vt:lpstr>
      <vt:lpstr>Trained fuzzy logic systems</vt:lpstr>
      <vt:lpstr>Trained fuzzy logic systems: FMID model</vt:lpstr>
      <vt:lpstr>Trained fuzzy logic systems: FMID model</vt:lpstr>
      <vt:lpstr>Application: spectral curve recovery</vt:lpstr>
      <vt:lpstr>Application: spectral curve recovery</vt:lpstr>
      <vt:lpstr>Application: spectral curve recovery</vt:lpstr>
      <vt:lpstr>Application: spectral curve recovery</vt:lpstr>
      <vt:lpstr>Application: color difference computation</vt:lpstr>
      <vt:lpstr>Application: color difference computation</vt:lpstr>
      <vt:lpstr>Application: color difference computation</vt:lpstr>
      <vt:lpstr>Application: color difference computation</vt:lpstr>
      <vt:lpstr>Application: display characterization</vt:lpstr>
      <vt:lpstr>Application: display characterization</vt:lpstr>
      <vt:lpstr>Application: display characterization</vt:lpstr>
      <vt:lpstr>Application: display characterization</vt:lpstr>
      <vt:lpstr>Application: display characterization</vt:lpstr>
      <vt:lpstr>Application: display characterization</vt:lpstr>
      <vt:lpstr>FMID limitations and future challenges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Morillas Gómez</dc:creator>
  <cp:lastModifiedBy>Samuel Morillas Gómez</cp:lastModifiedBy>
  <cp:revision>7</cp:revision>
  <dcterms:created xsi:type="dcterms:W3CDTF">2025-07-09T14:55:20Z</dcterms:created>
  <dcterms:modified xsi:type="dcterms:W3CDTF">2025-07-09T16:15:34Z</dcterms:modified>
</cp:coreProperties>
</file>