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538" r:id="rId9"/>
    <p:sldId id="539" r:id="rId10"/>
    <p:sldId id="265" r:id="rId11"/>
    <p:sldId id="266" r:id="rId12"/>
    <p:sldId id="529" r:id="rId13"/>
    <p:sldId id="530" r:id="rId14"/>
    <p:sldId id="531" r:id="rId15"/>
    <p:sldId id="532" r:id="rId16"/>
    <p:sldId id="518" r:id="rId17"/>
    <p:sldId id="519" r:id="rId18"/>
    <p:sldId id="520" r:id="rId19"/>
    <p:sldId id="521" r:id="rId20"/>
    <p:sldId id="525" r:id="rId21"/>
    <p:sldId id="524" r:id="rId22"/>
    <p:sldId id="523" r:id="rId23"/>
    <p:sldId id="522" r:id="rId24"/>
    <p:sldId id="297" r:id="rId25"/>
    <p:sldId id="528" r:id="rId26"/>
    <p:sldId id="301" r:id="rId27"/>
    <p:sldId id="303" r:id="rId28"/>
    <p:sldId id="533" r:id="rId29"/>
    <p:sldId id="534" r:id="rId30"/>
    <p:sldId id="292" r:id="rId31"/>
    <p:sldId id="535" r:id="rId32"/>
    <p:sldId id="294" r:id="rId33"/>
    <p:sldId id="293" r:id="rId34"/>
    <p:sldId id="295" r:id="rId35"/>
    <p:sldId id="540" r:id="rId36"/>
    <p:sldId id="296" r:id="rId37"/>
    <p:sldId id="318" r:id="rId38"/>
  </p:sldIdLst>
  <p:sldSz cx="12192000" cy="6858000"/>
  <p:notesSz cx="6858000" cy="9144000"/>
  <p:embeddedFontLst>
    <p:embeddedFont>
      <p:font typeface="Cambria Math" panose="02040503050406030204" pitchFamily="18" charset="0"/>
      <p:regular r:id="rId4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2AD"/>
    <a:srgbClr val="9E83BA"/>
    <a:srgbClr val="AC91C0"/>
    <a:srgbClr val="AF9DA0"/>
    <a:srgbClr val="BD87B0"/>
    <a:srgbClr val="A289BF"/>
    <a:srgbClr val="67A0A5"/>
    <a:srgbClr val="5AA374"/>
    <a:srgbClr val="8B9E43"/>
    <a:srgbClr val="A49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44" autoAdjust="0"/>
  </p:normalViewPr>
  <p:slideViewPr>
    <p:cSldViewPr snapToGrid="0">
      <p:cViewPr varScale="1">
        <p:scale>
          <a:sx n="73" d="100"/>
          <a:sy n="73" d="100"/>
        </p:scale>
        <p:origin x="54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2F61F29-54AC-3F83-A9A7-A61E9E2EFF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430069-1EAC-26D1-6E88-CEB364411D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8281-65C8-433A-8919-DF6927C62147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B52239-4368-E3C6-E7AB-FC532739AF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9739C1-9B60-6692-A41E-F9156E602E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F559-6A6E-47F3-A38F-74C81BBB8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0B6F2-AFBC-4EEC-BCEC-E84DAA9B277A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AF9D-7AC9-49F3-9A31-076AC5D0F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7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55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2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73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17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66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50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tabLst>
                <a:tab pos="215900" algn="l"/>
                <a:tab pos="5688965" algn="r"/>
              </a:tabLst>
            </a:pPr>
            <a:endParaRPr lang="en-U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73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90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698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high intensity discharge.</a:t>
            </a: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387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halogen.</a:t>
            </a: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00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06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362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302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972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498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tabLst>
                <a:tab pos="215900" algn="l"/>
                <a:tab pos="5688965" algn="r"/>
              </a:tabLst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032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tabLst>
                <a:tab pos="215900" algn="l"/>
                <a:tab pos="5688965" algn="r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37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59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tabLst>
                <a:tab pos="215900" algn="l"/>
                <a:tab pos="5688965" algn="r"/>
              </a:tabLst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85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tabLst>
                <a:tab pos="215900" algn="l"/>
                <a:tab pos="5688965" algn="r"/>
              </a:tabLst>
            </a:pPr>
            <a:endParaRPr lang="en-U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916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n-U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21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2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360"/>
              </a:spcAft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745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664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90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485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n-U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93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677DC-17DE-3CF0-9833-25B654227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9185CF-D2F4-7407-3B9F-EA51216AF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E1B07E-8BB6-A36D-0821-8E2481A50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n-US" sz="12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C5E7E5-EC2F-9D0D-D05E-C7BC00510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583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  <a:tab pos="5688965" algn="r"/>
              </a:tabLst>
              <a:defRPr/>
            </a:pPr>
            <a:endPara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96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7AF9D-7AC9-49F3-9A31-076AC5D0F5F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2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8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3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8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A3E52B2-7EEF-38E7-7D54-CD90447E8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C1D3BA8-EA00-43E0-14E4-72B68839F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86B267-CAFE-0E36-CC92-71ADAD72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5538FE65-5AE5-4C1C-9A58-6A3B086A8E69}" type="slidenum">
              <a:rPr lang="en-US" altLang="es-ES" sz="1200" smtClean="0">
                <a:solidFill>
                  <a:prstClr val="black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9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A3178-0186-43F4-A076-49D583A53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036D07-1CB0-42BB-9399-88D17E2F1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DF128B-BA69-4FA6-AAE3-00E3D960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A788-6CD0-4A9C-8D2F-F0D1B287483A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27418-4B4D-4814-83BC-094A8DE5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78BD2-A334-44BC-9DFA-530C6F7C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0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388-9B30-4910-A24A-084EC768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91EF0-F28A-47F6-B6DC-9BBDC2CC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BA9BF5-736F-4A4D-AD59-BD123B9D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A6317E-8D58-420E-9031-C1872971E5DB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B37F5-4144-4610-AD5A-20DB7AAF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27405D-AFCD-41FB-873B-F834913F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582" y="636177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D4067BDA-9906-4489-966A-3340F9B9C6D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D61A91D2-8889-4D10-B89A-20EF31297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0"/>
          <a:stretch/>
        </p:blipFill>
        <p:spPr>
          <a:xfrm>
            <a:off x="88901" y="86376"/>
            <a:ext cx="1155700" cy="10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08B77-713C-49C8-8E01-66E0A13B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0D0DEB-62D8-42A5-99D0-F4FEE7603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7E6A5E-D609-4614-BBA8-6D95134E3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86863F-D1F1-4ABD-A19C-8F2897B4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4363-8922-4458-A363-0FD71659F1A2}" type="datetime1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FAF5C1-B613-4D4D-884A-1FD14DDD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4B8E66-D19D-4699-94FB-057F9597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A6A9AA6B-FB80-45E4-920E-AA50FD65D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0"/>
          <a:stretch/>
        </p:blipFill>
        <p:spPr>
          <a:xfrm>
            <a:off x="88901" y="86376"/>
            <a:ext cx="1155700" cy="10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8EB792-C0EF-4002-8878-21DE72C1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AA3-E459-443C-A50D-9EE8351EB72B}" type="datetime1">
              <a:rPr lang="es-ES" smtClean="0"/>
              <a:t>23/07/2025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C8B0BB-078D-4389-95A3-3ACFD6FB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96F404-B94A-491B-9AB1-1B150EDD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A6173C37-2774-43B0-9D4D-196332743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0"/>
          <a:stretch/>
        </p:blipFill>
        <p:spPr>
          <a:xfrm>
            <a:off x="88901" y="86376"/>
            <a:ext cx="1155700" cy="10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3A8769-A54F-44E9-B45D-0C9CE06A3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A148-3BF7-4404-BAE0-12294858129D}" type="datetime1">
              <a:rPr lang="es-ES" smtClean="0"/>
              <a:t>23/07/2025</a:t>
            </a:fld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FB878C-903B-4B24-8C38-9062B9909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36077D-7534-47E4-BC27-389CF0EEF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F63CD-5773-4E7F-A4A1-75C39280266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980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7DE7098F-51B9-7D9C-E744-DCA1B9975523}"/>
              </a:ext>
            </a:extLst>
          </p:cNvPr>
          <p:cNvSpPr>
            <a:spLocks noChangeAspect="1"/>
          </p:cNvSpPr>
          <p:nvPr userDrawn="1"/>
        </p:nvSpPr>
        <p:spPr>
          <a:xfrm>
            <a:off x="10988038" y="6066632"/>
            <a:ext cx="337300" cy="338138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8" tIns="22849" rIns="45698" bIns="22849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sz="2400">
              <a:solidFill>
                <a:srgbClr val="FFFFFF"/>
              </a:solidFill>
            </a:endParaRPr>
          </a:p>
        </p:txBody>
      </p:sp>
      <p:pic>
        <p:nvPicPr>
          <p:cNvPr id="3" name="Imagen 6" descr="UGR-MARCA-02-monocromo.jpg">
            <a:extLst>
              <a:ext uri="{FF2B5EF4-FFF2-40B4-BE49-F238E27FC236}">
                <a16:creationId xmlns:a16="http://schemas.microsoft.com/office/drawing/2014/main" id="{D073A7D3-FDCF-0873-617C-9C983823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2" y="5873750"/>
            <a:ext cx="184522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AD05B04-90FA-F16E-9C4F-B09B5C413610}"/>
              </a:ext>
            </a:extLst>
          </p:cNvPr>
          <p:cNvCxnSpPr/>
          <p:nvPr userDrawn="1"/>
        </p:nvCxnSpPr>
        <p:spPr>
          <a:xfrm>
            <a:off x="2718240" y="6279357"/>
            <a:ext cx="8108688" cy="79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136BE5-E82A-D96C-3D79-71569A30B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4547" y="6048375"/>
            <a:ext cx="464283" cy="365125"/>
          </a:xfrm>
        </p:spPr>
        <p:txBody>
          <a:bodyPr/>
          <a:lstStyle>
            <a:lvl1pPr algn="ctr">
              <a:defRPr sz="950">
                <a:solidFill>
                  <a:schemeClr val="bg1"/>
                </a:solidFill>
                <a:latin typeface="Roboto Regular" charset="0"/>
              </a:defRPr>
            </a:lvl1pPr>
          </a:lstStyle>
          <a:p>
            <a:pPr>
              <a:defRPr/>
            </a:pPr>
            <a:fld id="{47703331-AFCF-42AC-B94C-D14C73407C54}" type="slidenum">
              <a:rPr lang="en-US" altLang="es-E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545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75A15C-01D8-4F2A-87E7-172A6F47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541A9-6843-4B33-8BC1-1731DDFB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91F8E-2AD5-4FE0-A19F-BBFD5E1A5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F7FB-0F15-40CE-A9C7-E319F97D823F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C69D7-9DA0-4FDE-B8E6-C83CB09BB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24BDC-4225-4CE0-9374-3DE5A87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7BDA-9906-4489-966A-3340F9B9C6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1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  <p:sldLayoutId id="2147483658" r:id="rId5"/>
    <p:sldLayoutId id="21474836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rinnova.ugr.es/odip/ugr_en_cifr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anal.ugr.es/noticia/la-ugr-se-situa-como-la-segunda-mejor-universidad-de-espana-segun-la-nueva-edicion-del-ranking-de-shangai/" TargetMode="External"/><Relationship Id="rId4" Type="http://schemas.openxmlformats.org/officeDocument/2006/relationships/hyperlink" Target="https://www.shanghairanking.com/institution/university-of-grana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ptica.ugr.es/" TargetMode="External"/><Relationship Id="rId4" Type="http://schemas.openxmlformats.org/officeDocument/2006/relationships/hyperlink" Target="https://www.ugr.es/universidad/organizacion/entidades/departamento-optic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08E948-A84F-4B04-A318-5FBF8E19B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Color Rendering Indexes for Color Blind Observers</a:t>
            </a:r>
            <a:endParaRPr lang="es-E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A3548-ADEB-46A3-8EF5-15973F8FE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Rafael Huertas</a:t>
            </a: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Department of Optics, Faculty of Science, University of Granada, Spain.</a:t>
            </a:r>
            <a:endParaRPr lang="es-E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B3FB833F-B4AC-4612-817D-D10C09A49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702809"/>
            <a:ext cx="4087368" cy="1134246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10</a:t>
            </a:fld>
            <a:endParaRPr lang="en-US" altLang="es-ES" sz="950" dirty="0">
              <a:solidFill>
                <a:prstClr val="white"/>
              </a:solidFill>
              <a:latin typeface="Roboto Regular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7B7E7B7-9C77-765B-8E32-55AE193F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83" y="1307967"/>
            <a:ext cx="1100597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8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groups and labs</a:t>
            </a:r>
            <a:r>
              <a:rPr lang="en-US" altLang="es-ES" sz="28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altLang="es-ES" sz="28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FQM-151 Grupo de Óptica de Granada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Imaging Laboratory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of Biomaterials Optics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of Vision Sciences and Applications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and Applied Colorimetry Laboratory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Laboratory Applications of Research in Optometry</a:t>
            </a:r>
          </a:p>
          <a:p>
            <a:pPr marL="14859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 and Color in Imaging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1A1854-6872-4F04-A67F-8A81E8E33565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Optics</a:t>
            </a:r>
          </a:p>
        </p:txBody>
      </p:sp>
    </p:spTree>
    <p:extLst>
      <p:ext uri="{BB962C8B-B14F-4D97-AF65-F5344CB8AC3E}">
        <p14:creationId xmlns:p14="http://schemas.microsoft.com/office/powerpoint/2010/main" val="11277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050A9-0D44-CC27-11C5-F341BAE380F6}"/>
              </a:ext>
            </a:extLst>
          </p:cNvPr>
          <p:cNvSpPr txBox="1">
            <a:spLocks/>
          </p:cNvSpPr>
          <p:nvPr/>
        </p:nvSpPr>
        <p:spPr>
          <a:xfrm>
            <a:off x="248730" y="1348356"/>
            <a:ext cx="1163164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 sources’ characterization parameters: electric power, luminous efficiency, correlated color temperature,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Rendering Index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(CRI)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E02337E-0912-3272-5984-34CD2BFD2A9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F0786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Color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es-E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Imagen que contiene interior, tabla, remoto, luz&#10;&#10;Descripción generada automáticamente">
            <a:extLst>
              <a:ext uri="{FF2B5EF4-FFF2-40B4-BE49-F238E27FC236}">
                <a16:creationId xmlns:a16="http://schemas.microsoft.com/office/drawing/2014/main" id="{77B35276-F0C8-D2EE-A2E9-E59200032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4669" r="672" b="11608"/>
          <a:stretch/>
        </p:blipFill>
        <p:spPr>
          <a:xfrm rot="16200000">
            <a:off x="6683815" y="1820875"/>
            <a:ext cx="4484923" cy="5400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2F4AFD3-6356-4EF8-A4BF-E5F6AB123EE4}"/>
              </a:ext>
            </a:extLst>
          </p:cNvPr>
          <p:cNvGrpSpPr/>
          <p:nvPr/>
        </p:nvGrpSpPr>
        <p:grpSpPr>
          <a:xfrm>
            <a:off x="6218575" y="2158938"/>
            <a:ext cx="5401603" cy="4604399"/>
            <a:chOff x="482694" y="2179353"/>
            <a:chExt cx="5401603" cy="4604399"/>
          </a:xfrm>
        </p:grpSpPr>
        <p:pic>
          <p:nvPicPr>
            <p:cNvPr id="5" name="Imagen 4" descr="Imagen que contiene interior, tabla, remoto, luz&#10;&#10;Descripción generada automáticamente">
              <a:extLst>
                <a:ext uri="{FF2B5EF4-FFF2-40B4-BE49-F238E27FC236}">
                  <a16:creationId xmlns:a16="http://schemas.microsoft.com/office/drawing/2014/main" id="{824AF03E-6185-5582-B4AF-6DAED3EE3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6" t="20802" r="61882" b="57868"/>
            <a:stretch/>
          </p:blipFill>
          <p:spPr>
            <a:xfrm rot="16200000">
              <a:off x="881296" y="1780751"/>
              <a:ext cx="4604399" cy="5401603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9458AEA-2CAD-33C3-DA5E-19066F9EDB30}"/>
                </a:ext>
              </a:extLst>
            </p:cNvPr>
            <p:cNvSpPr/>
            <p:nvPr/>
          </p:nvSpPr>
          <p:spPr>
            <a:xfrm rot="1231946">
              <a:off x="1799589" y="4088912"/>
              <a:ext cx="1911745" cy="81647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AF02A75-6352-75B1-FBB4-A63AA8654B74}"/>
              </a:ext>
            </a:extLst>
          </p:cNvPr>
          <p:cNvSpPr txBox="1">
            <a:spLocks/>
          </p:cNvSpPr>
          <p:nvPr/>
        </p:nvSpPr>
        <p:spPr>
          <a:xfrm>
            <a:off x="229680" y="2229422"/>
            <a:ext cx="5471034" cy="23852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Included in the commercial lamp’s specifications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LED lamps offer, besides of excellent efficiency, great versatility in the design of the spectral power distribution (SPD).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ACE288A6-A68C-1563-04D4-E42F525DDF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1610" y="4614690"/>
            <a:ext cx="2554769" cy="2206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D90ADF9-9C78-72BA-3AEB-F6EECF32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6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050A9-0D44-CC27-11C5-F341BAE380F6}"/>
              </a:ext>
            </a:extLst>
          </p:cNvPr>
          <p:cNvSpPr txBox="1">
            <a:spLocks/>
          </p:cNvSpPr>
          <p:nvPr/>
        </p:nvSpPr>
        <p:spPr>
          <a:xfrm>
            <a:off x="248730" y="1225524"/>
            <a:ext cx="11740070" cy="29084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Quantitative measure of the ability of a light source to reveal the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colors of objects faithfully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comparison with a natural or standard light source.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 CRI can make objects appear to have unnatural or dull colors.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Essential in applications where accurate color reproduction is important: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photography, retail and commercial spaces, museums, art restoration,</a:t>
            </a:r>
            <a:r>
              <a:rPr lang="es-E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healthcare facilities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(i.e.,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neonatal care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4BFD3012-EB36-FB51-6C9F-E86ABE27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26010" r="4474" b="52061"/>
          <a:stretch>
            <a:fillRect/>
          </a:stretch>
        </p:blipFill>
        <p:spPr bwMode="auto">
          <a:xfrm>
            <a:off x="6693377" y="3691705"/>
            <a:ext cx="4402255" cy="2589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20D826CC-05A1-F283-E651-30784939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814" y="6394859"/>
            <a:ext cx="295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b="1">
                <a:latin typeface="Arial" panose="020B0604020202020204" pitchFamily="34" charset="0"/>
                <a:cs typeface="Arial" panose="020B0604020202020204" pitchFamily="34" charset="0"/>
              </a:rPr>
              <a:t>F2 (CCT=3500 K); </a:t>
            </a:r>
            <a:r>
              <a:rPr lang="es-ES" altLang="es-ES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altLang="es-ES" b="1" i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altLang="es-E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=64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19722CEE-8223-0DE4-46AE-2B4401D3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76727" r="2530" b="1915"/>
          <a:stretch>
            <a:fillRect/>
          </a:stretch>
        </p:blipFill>
        <p:spPr bwMode="auto">
          <a:xfrm>
            <a:off x="1053374" y="3691712"/>
            <a:ext cx="4613622" cy="258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>
            <a:extLst>
              <a:ext uri="{FF2B5EF4-FFF2-40B4-BE49-F238E27FC236}">
                <a16:creationId xmlns:a16="http://schemas.microsoft.com/office/drawing/2014/main" id="{210B9AA3-A2DF-8CFE-F95D-BBB1EC40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458" y="6394858"/>
            <a:ext cx="2952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F8 (CCT=5000 K); </a:t>
            </a:r>
            <a:r>
              <a:rPr lang="es-ES" altLang="es-E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altLang="es-ES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alt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8CC96D-3374-3B95-EAA6-D3FA659306B5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F0786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Color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es-E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E537D9-C6D0-E9DE-6C34-9E1A34E7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44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050A9-0D44-CC27-11C5-F341BAE380F6}"/>
              </a:ext>
            </a:extLst>
          </p:cNvPr>
          <p:cNvSpPr txBox="1">
            <a:spLocks/>
          </p:cNvSpPr>
          <p:nvPr/>
        </p:nvSpPr>
        <p:spPr>
          <a:xfrm>
            <a:off x="248730" y="1225524"/>
            <a:ext cx="1174007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color perception not only the object and light source are involved but also the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observer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blogs.ya.com/filosofeando/files/museo.jpg">
            <a:extLst>
              <a:ext uri="{FF2B5EF4-FFF2-40B4-BE49-F238E27FC236}">
                <a16:creationId xmlns:a16="http://schemas.microsoft.com/office/drawing/2014/main" id="{8B57F0C3-F2BA-DF52-6ADD-94F6D4ED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76" y="1834758"/>
            <a:ext cx="3640488" cy="4670227"/>
          </a:xfrm>
          <a:prstGeom prst="rect">
            <a:avLst/>
          </a:prstGeom>
          <a:noFill/>
        </p:spPr>
      </p:pic>
      <p:pic>
        <p:nvPicPr>
          <p:cNvPr id="5" name="Picture 10" descr="http://psoemacael.es/IMAGENES/bombilla%20idea.jpg">
            <a:extLst>
              <a:ext uri="{FF2B5EF4-FFF2-40B4-BE49-F238E27FC236}">
                <a16:creationId xmlns:a16="http://schemas.microsoft.com/office/drawing/2014/main" id="{F4F312A4-293A-E527-F2A0-271B4137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1" r="7499"/>
          <a:stretch>
            <a:fillRect/>
          </a:stretch>
        </p:blipFill>
        <p:spPr bwMode="auto">
          <a:xfrm flipV="1">
            <a:off x="10309908" y="1706065"/>
            <a:ext cx="980877" cy="961639"/>
          </a:xfrm>
          <a:prstGeom prst="rect">
            <a:avLst/>
          </a:prstGeom>
          <a:noFill/>
        </p:spPr>
      </p:pic>
      <p:cxnSp>
        <p:nvCxnSpPr>
          <p:cNvPr id="6" name="9 Conector recto de flecha">
            <a:extLst>
              <a:ext uri="{FF2B5EF4-FFF2-40B4-BE49-F238E27FC236}">
                <a16:creationId xmlns:a16="http://schemas.microsoft.com/office/drawing/2014/main" id="{A1A69DD7-6A13-2C56-7ADB-228F5ABD1533}"/>
              </a:ext>
            </a:extLst>
          </p:cNvPr>
          <p:cNvCxnSpPr>
            <a:cxnSpLocks/>
          </p:cNvCxnSpPr>
          <p:nvPr/>
        </p:nvCxnSpPr>
        <p:spPr>
          <a:xfrm>
            <a:off x="9615536" y="3739274"/>
            <a:ext cx="1428760" cy="720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 de flecha">
            <a:extLst>
              <a:ext uri="{FF2B5EF4-FFF2-40B4-BE49-F238E27FC236}">
                <a16:creationId xmlns:a16="http://schemas.microsoft.com/office/drawing/2014/main" id="{A4FA237C-B8A2-024C-B5E7-7392F1A2639F}"/>
              </a:ext>
            </a:extLst>
          </p:cNvPr>
          <p:cNvCxnSpPr>
            <a:cxnSpLocks/>
          </p:cNvCxnSpPr>
          <p:nvPr/>
        </p:nvCxnSpPr>
        <p:spPr>
          <a:xfrm flipH="1">
            <a:off x="9615536" y="2453390"/>
            <a:ext cx="1071570" cy="1214446"/>
          </a:xfrm>
          <a:prstGeom prst="straightConnector1">
            <a:avLst/>
          </a:prstGeom>
          <a:ln w="508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95504B6-D862-A4E4-0509-B845AFFAC8D3}"/>
              </a:ext>
            </a:extLst>
          </p:cNvPr>
          <p:cNvSpPr txBox="1">
            <a:spLocks/>
          </p:cNvSpPr>
          <p:nvPr/>
        </p:nvSpPr>
        <p:spPr>
          <a:xfrm>
            <a:off x="244178" y="2033024"/>
            <a:ext cx="7942598" cy="43858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Prevalence of color vision deficiencies (CVD) is not negligible but quite important: 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8%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males.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common type is 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red-green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CVD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type).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CVD would have a significant impact on a person's life making difficult to perform some tasks: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 color maps, choosing ripe fruit, distinguish the color of certain indicative lights (LEDs), etc.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CVD people, the capacity of the lamps to reproduce colors will be different, depending on the type and severity of the deficiency.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0731C5-083A-668E-7CBB-35D8E83643A8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F0786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Color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endParaRPr lang="es-E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650A79-7387-E62B-CC5A-AE31E874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25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BE02337E-0912-3272-5984-34CD2BFD2A9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EEC70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Objetive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95504B6-D862-A4E4-0509-B845AFFAC8D3}"/>
              </a:ext>
            </a:extLst>
          </p:cNvPr>
          <p:cNvSpPr txBox="1">
            <a:spLocks/>
          </p:cNvSpPr>
          <p:nvPr/>
        </p:nvSpPr>
        <p:spPr>
          <a:xfrm>
            <a:off x="244178" y="1664529"/>
            <a:ext cx="1148607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propose a method to compute color rendering of lamps for CVD people.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0" descr="http://psoemacael.es/IMAGENES/bombilla%20idea.jpg">
            <a:extLst>
              <a:ext uri="{FF2B5EF4-FFF2-40B4-BE49-F238E27FC236}">
                <a16:creationId xmlns:a16="http://schemas.microsoft.com/office/drawing/2014/main" id="{ED0E7ED5-B543-3F3A-64B7-83F0FC9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1" r="7499"/>
          <a:stretch>
            <a:fillRect/>
          </a:stretch>
        </p:blipFill>
        <p:spPr bwMode="auto">
          <a:xfrm rot="20789502" flipV="1">
            <a:off x="10181461" y="3008193"/>
            <a:ext cx="1421571" cy="1393690"/>
          </a:xfrm>
          <a:prstGeom prst="rect">
            <a:avLst/>
          </a:prstGeom>
          <a:noFill/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7B908CC-039D-8418-05A6-E982841E84AB}"/>
              </a:ext>
            </a:extLst>
          </p:cNvPr>
          <p:cNvSpPr/>
          <p:nvPr/>
        </p:nvSpPr>
        <p:spPr>
          <a:xfrm>
            <a:off x="7546202" y="3309080"/>
            <a:ext cx="2381534" cy="1511490"/>
          </a:xfrm>
          <a:prstGeom prst="ellipse">
            <a:avLst/>
          </a:prstGeom>
          <a:solidFill>
            <a:srgbClr val="EEC70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Color </a:t>
            </a:r>
            <a:r>
              <a:rPr lang="es-ES" sz="2400" b="1" dirty="0" err="1">
                <a:solidFill>
                  <a:schemeClr val="tx1"/>
                </a:solidFill>
              </a:rPr>
              <a:t>rendering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index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9A12986-7C7A-9BC8-5E04-3B9F0C361B04}"/>
              </a:ext>
            </a:extLst>
          </p:cNvPr>
          <p:cNvSpPr/>
          <p:nvPr/>
        </p:nvSpPr>
        <p:spPr>
          <a:xfrm>
            <a:off x="3491442" y="2518013"/>
            <a:ext cx="2599899" cy="89734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Normal color </a:t>
            </a:r>
            <a:r>
              <a:rPr lang="es-ES" sz="2400" b="1" dirty="0" err="1"/>
              <a:t>vision</a:t>
            </a:r>
            <a:endParaRPr lang="es-ES" sz="2400" b="1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E8B95C-7766-4708-78CF-00983382BCB9}"/>
              </a:ext>
            </a:extLst>
          </p:cNvPr>
          <p:cNvSpPr/>
          <p:nvPr/>
        </p:nvSpPr>
        <p:spPr>
          <a:xfrm>
            <a:off x="3491443" y="4768260"/>
            <a:ext cx="2599899" cy="89734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Color </a:t>
            </a:r>
            <a:r>
              <a:rPr lang="es-ES" sz="2400" b="1" dirty="0" err="1">
                <a:solidFill>
                  <a:schemeClr val="tx1"/>
                </a:solidFill>
              </a:rPr>
              <a:t>Vision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Deficiency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8ED954-0A65-A575-86EC-CF70A13DAB25}"/>
              </a:ext>
            </a:extLst>
          </p:cNvPr>
          <p:cNvSpPr/>
          <p:nvPr/>
        </p:nvSpPr>
        <p:spPr>
          <a:xfrm>
            <a:off x="984736" y="4025348"/>
            <a:ext cx="1760561" cy="607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chemeClr val="tx1"/>
                </a:solidFill>
              </a:rPr>
              <a:t>Type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6CC52B6-0F34-7A39-1790-55E576DC306C}"/>
              </a:ext>
            </a:extLst>
          </p:cNvPr>
          <p:cNvSpPr/>
          <p:nvPr/>
        </p:nvSpPr>
        <p:spPr>
          <a:xfrm>
            <a:off x="1014304" y="5795010"/>
            <a:ext cx="1760561" cy="607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err="1">
                <a:solidFill>
                  <a:schemeClr val="tx1"/>
                </a:solidFill>
              </a:rPr>
              <a:t>Severity</a:t>
            </a:r>
            <a:endParaRPr lang="es-ES" sz="2400" b="1">
              <a:solidFill>
                <a:schemeClr val="tx1"/>
              </a:solidFill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03DA2739-E0DE-F7AF-143E-D8FB1593C4D5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>
            <a:off x="2745297" y="4329011"/>
            <a:ext cx="2046096" cy="43924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621BF54-B9D5-33FD-183A-225E1F523E1A}"/>
              </a:ext>
            </a:extLst>
          </p:cNvPr>
          <p:cNvCxnSpPr>
            <a:cxnSpLocks/>
            <a:stCxn id="13" idx="3"/>
            <a:endCxn id="11" idx="2"/>
          </p:cNvCxnSpPr>
          <p:nvPr/>
        </p:nvCxnSpPr>
        <p:spPr>
          <a:xfrm flipV="1">
            <a:off x="2774865" y="5665600"/>
            <a:ext cx="2016528" cy="43307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87A7E40D-8FB8-9698-FD40-A977646164EE}"/>
              </a:ext>
            </a:extLst>
          </p:cNvPr>
          <p:cNvCxnSpPr>
            <a:cxnSpLocks/>
            <a:stCxn id="11" idx="3"/>
            <a:endCxn id="9" idx="4"/>
          </p:cNvCxnSpPr>
          <p:nvPr/>
        </p:nvCxnSpPr>
        <p:spPr>
          <a:xfrm flipV="1">
            <a:off x="6091342" y="4820570"/>
            <a:ext cx="2645627" cy="3963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044BBF92-7CCB-3D11-FBF6-D65A24C2F293}"/>
              </a:ext>
            </a:extLst>
          </p:cNvPr>
          <p:cNvCxnSpPr>
            <a:cxnSpLocks/>
            <a:stCxn id="10" idx="3"/>
            <a:endCxn id="9" idx="0"/>
          </p:cNvCxnSpPr>
          <p:nvPr/>
        </p:nvCxnSpPr>
        <p:spPr>
          <a:xfrm>
            <a:off x="6091341" y="2966683"/>
            <a:ext cx="2645628" cy="3423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85814E-7680-93AB-935D-07174A31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89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1938992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(318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663925-CE7B-53FE-DB64-CE157E23C260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2760E8-0EBF-0313-162B-43F7046E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03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2677656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286DDDEC-B546-41E0-9ACD-AD761FA1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8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DF6875-4DA4-8188-E8FB-897D8E35D5FD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13FA16-976E-1F23-E2EF-AD7C0356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29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3046988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Diagrama, Histograma&#10;&#10;Descripción generada automáticamente">
            <a:extLst>
              <a:ext uri="{FF2B5EF4-FFF2-40B4-BE49-F238E27FC236}">
                <a16:creationId xmlns:a16="http://schemas.microsoft.com/office/drawing/2014/main" id="{3AE38543-05FD-000B-787A-782C99CA4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54871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155E7C-92EA-2EFA-97DC-6A2D710FE46F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E3B944-10A1-AC48-6892-F7EC2B7C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92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3416320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Diagrama, Histograma&#10;&#10;Descripción generada automáticamente">
            <a:extLst>
              <a:ext uri="{FF2B5EF4-FFF2-40B4-BE49-F238E27FC236}">
                <a16:creationId xmlns:a16="http://schemas.microsoft.com/office/drawing/2014/main" id="{C949ED46-3B33-767A-20FB-A990888C0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7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0E66CF-BAA0-F4CA-4E0A-1D0F4C033FCD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93259-0C37-7A94-B036-8183A886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29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3785652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6E6FE9E-BBD3-246F-88FC-2E739C2A4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7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C530F7-F511-9426-A74E-9EB548C47B26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F46AD-898D-0B5C-7570-01C95C6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9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2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DEF22A-8237-F596-3FEE-AFA4A7564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4" y="1825303"/>
            <a:ext cx="2829345" cy="2829345"/>
          </a:xfrm>
          <a:prstGeom prst="rect">
            <a:avLst/>
          </a:prstGeom>
          <a:ln w="12700">
            <a:noFill/>
          </a:ln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AC06A3F7-BA6D-AC1C-357B-4EE287BB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891" y="1576703"/>
            <a:ext cx="78637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Granada (UGR)</a:t>
            </a: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1531</a:t>
            </a: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roots can be traced back to the Madrasahs of the last Nasrid Kingdom</a:t>
            </a: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78D4B4B-48D0-D19C-C583-E915CB97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06" y="1576703"/>
            <a:ext cx="45719" cy="4404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45698" tIns="22849" rIns="45698" bIns="22849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86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sz="2400">
              <a:solidFill>
                <a:srgbClr val="DB342D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1C53A7-1176-B3E3-0515-E1BC1D6D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01" y="2703343"/>
            <a:ext cx="7411787" cy="14733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FBCA24-F429-9C18-6C64-77E75CE2E9B4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Granada</a:t>
            </a:r>
          </a:p>
        </p:txBody>
      </p:sp>
    </p:spTree>
    <p:extLst>
      <p:ext uri="{BB962C8B-B14F-4D97-AF65-F5344CB8AC3E}">
        <p14:creationId xmlns:p14="http://schemas.microsoft.com/office/powerpoint/2010/main" val="14780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4154984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incandescent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F71F84B-880C-818C-2F4C-9DB47724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85544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5E7238F-20CF-BC63-15B5-FB415F3D6A5F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B81FEE-DEA2-4017-6BDF-B29F2F1A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4524315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incandescent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B97A73E7-6759-FC10-59F3-BD20C8CC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7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08AD436-513C-3D37-6BB7-11B4D63F521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D752F1-D851-35E4-B18A-C097A76F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69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4893647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incandescent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LED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4D4A316D-BFF6-EA62-795D-1357D920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7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D04BF-E75D-F42F-D075-851E466AA3CC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246407-B29C-8149-97E5-52E726F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76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AFE23-F083-FC4A-9660-FCEAC63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7" y="1384460"/>
            <a:ext cx="11715116" cy="5262979"/>
          </a:xfrm>
        </p:spPr>
        <p:txBody>
          <a:bodyPr wrap="square">
            <a:spAutoFit/>
          </a:bodyPr>
          <a:lstStyle/>
          <a:p>
            <a:pPr marL="190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 ANSI/IES TM-30-20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(125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(20 SPD)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7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D50, D55, D60, D65, D70, D75, and D80.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12 CIE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illuminants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: F1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F12.</a:t>
            </a:r>
          </a:p>
          <a:p>
            <a:pPr marL="628650" lvl="1" indent="-4381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(105 SPD)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narrowband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incandescent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6 LED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1 LED </a:t>
            </a:r>
            <a:r>
              <a:rPr lang="es-ES" sz="240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5350" lvl="2" indent="-269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s-ES" sz="24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F802595D-67D9-9A7F-178F-494C26A1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000" y="2988000"/>
            <a:ext cx="4377548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E0F872F-BB8C-DB79-CF90-2D5095533A5D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E18E12-F5A1-0E14-DDA0-BEEBC3CB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80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8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D1DCBFFA-1007-9D5E-7275-E285FBDC8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098" y="1357177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Gráfico, Diagrama, Histograma&#10;&#10;Descripción generada automáticamente">
            <a:extLst>
              <a:ext uri="{FF2B5EF4-FFF2-40B4-BE49-F238E27FC236}">
                <a16:creationId xmlns:a16="http://schemas.microsoft.com/office/drawing/2014/main" id="{A69AFD50-1D00-C49E-1688-71253FD20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9580" y="1357177"/>
            <a:ext cx="2903247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Diagrama, Histograma&#10;&#10;Descripción generada automáticamente">
            <a:extLst>
              <a:ext uri="{FF2B5EF4-FFF2-40B4-BE49-F238E27FC236}">
                <a16:creationId xmlns:a16="http://schemas.microsoft.com/office/drawing/2014/main" id="{5E76DDFD-7E4A-1A4E-5083-89A56620B8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4943" y="1357177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DA27D1D-FDD2-774A-86FC-88916DFAA2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5425" y="1357177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6BE8F2B-1D27-3EB7-A8FE-C9AFB8FDBE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099" y="4158436"/>
            <a:ext cx="2923696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Gráfico, Histograma&#10;&#10;Descripción generada automáticamente">
            <a:extLst>
              <a:ext uri="{FF2B5EF4-FFF2-40B4-BE49-F238E27FC236}">
                <a16:creationId xmlns:a16="http://schemas.microsoft.com/office/drawing/2014/main" id="{58C4FA35-81A7-A4B1-EA45-2C7D580682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8095" y="4158436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Gráfico, Histograma&#10;&#10;Descripción generada automáticamente">
            <a:extLst>
              <a:ext uri="{FF2B5EF4-FFF2-40B4-BE49-F238E27FC236}">
                <a16:creationId xmlns:a16="http://schemas.microsoft.com/office/drawing/2014/main" id="{1C670DCE-0B7F-1A26-041C-7FB678E489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1760" y="4158436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Gráfico, Histograma&#10;&#10;Descripción generada automáticamente">
            <a:extLst>
              <a:ext uri="{FF2B5EF4-FFF2-40B4-BE49-F238E27FC236}">
                <a16:creationId xmlns:a16="http://schemas.microsoft.com/office/drawing/2014/main" id="{C86BCE6D-B317-D33B-4CD6-91F578812D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5425" y="4158436"/>
            <a:ext cx="2918365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29CFE70-471C-F768-8EBA-D133ED289055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BA1A7D-C90A-3E52-3D28-08D62991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17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8B74017-066D-7D20-85FC-973E3783A786}"/>
              </a:ext>
            </a:extLst>
          </p:cNvPr>
          <p:cNvSpPr txBox="1">
            <a:spLocks/>
          </p:cNvSpPr>
          <p:nvPr/>
        </p:nvSpPr>
        <p:spPr>
          <a:xfrm>
            <a:off x="248732" y="1420924"/>
            <a:ext cx="6375092" cy="26161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Recommended by the CIE.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set of 8 samples (1 to 8).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Reference light source: CIE D65 illuminant</a:t>
            </a: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 </a:t>
            </a:r>
            <a:r>
              <a:rPr lang="en-US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Kries</a:t>
            </a: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type chromatic adaptation.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Color difference </a:t>
            </a: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CIE 1964 U*W*V* Uniform Color Space: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068DD8B-A5E2-4BFB-1A8D-D6EA184369FA}"/>
              </a:ext>
            </a:extLst>
          </p:cNvPr>
          <p:cNvSpPr txBox="1">
            <a:spLocks/>
          </p:cNvSpPr>
          <p:nvPr/>
        </p:nvSpPr>
        <p:spPr>
          <a:xfrm>
            <a:off x="258727" y="6087774"/>
            <a:ext cx="636509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of the </a:t>
            </a:r>
            <a:r>
              <a:rPr lang="en-US" sz="24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i="1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8 samples.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257085C9-7851-1F00-FCB7-F79B878C2032}"/>
                  </a:ext>
                </a:extLst>
              </p:cNvPr>
              <p:cNvSpPr txBox="1"/>
              <p:nvPr/>
            </p:nvSpPr>
            <p:spPr>
              <a:xfrm>
                <a:off x="374761" y="4096016"/>
                <a:ext cx="6252737" cy="536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257085C9-7851-1F00-FCB7-F79B878C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1" y="4096016"/>
                <a:ext cx="6252737" cy="536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C690C16-D2DC-CBE9-3646-DA1C1D39AC41}"/>
                  </a:ext>
                </a:extLst>
              </p:cNvPr>
              <p:cNvSpPr txBox="1"/>
              <p:nvPr/>
            </p:nvSpPr>
            <p:spPr>
              <a:xfrm>
                <a:off x="1944913" y="5411065"/>
                <a:ext cx="31641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i="0">
                          <a:latin typeface="Cambria Math" panose="02040503050406030204" pitchFamily="18" charset="0"/>
                        </a:rPr>
                        <m:t>=100−4.6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C690C16-D2DC-CBE9-3646-DA1C1D39A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13" y="5411065"/>
                <a:ext cx="3164116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9C696E6-7344-8920-6EFE-645203AC53BE}"/>
              </a:ext>
            </a:extLst>
          </p:cNvPr>
          <p:cNvSpPr txBox="1">
            <a:spLocks/>
          </p:cNvSpPr>
          <p:nvPr/>
        </p:nvSpPr>
        <p:spPr>
          <a:xfrm>
            <a:off x="244216" y="4832291"/>
            <a:ext cx="636509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Scaling (possible negative values):</a:t>
            </a: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oup 107">
            <a:extLst>
              <a:ext uri="{FF2B5EF4-FFF2-40B4-BE49-F238E27FC236}">
                <a16:creationId xmlns:a16="http://schemas.microsoft.com/office/drawing/2014/main" id="{552EE217-C337-8561-905D-ABC6DAFF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19983"/>
              </p:ext>
            </p:extLst>
          </p:nvPr>
        </p:nvGraphicFramePr>
        <p:xfrm>
          <a:off x="7103660" y="1575928"/>
          <a:ext cx="4845474" cy="4876896"/>
        </p:xfrm>
        <a:graphic>
          <a:graphicData uri="http://schemas.openxmlformats.org/drawingml/2006/table">
            <a:tbl>
              <a:tblPr/>
              <a:tblGrid>
                <a:gridCol w="99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Number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Munsell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notation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Color name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7.5R 6/4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AB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Light grayish red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AB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5Y 6/4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Dark grayish yellow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A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5GY 6/8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Deep yellow green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2.5G 6/6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Yellowish green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10BG 6/4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Light bluish green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5PB 6/8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Light blue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2.5P 6/8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Light violet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10P 6/8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B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Light reddish purple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B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4.5R 4/13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Deep red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5Y 8/10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Deep yellow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4.5G 5/8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Deep green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3PB 3/11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Deep blue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5YR 8/4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Caucasian skin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5GY 4/4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Foliage green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1YR 6/4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Japanese skin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BD34D51-14BB-2EA3-29D6-483810310F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-7111" r="8119" b="-6504"/>
          <a:stretch/>
        </p:blipFill>
        <p:spPr>
          <a:xfrm>
            <a:off x="6807600" y="1420924"/>
            <a:ext cx="5279115" cy="51285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33B45FB-68EE-11D0-4401-3E507F1DD2FF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Color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1" i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693D68-C571-DC47-07F4-ED5BBED6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8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1B0FF9B-C907-08B5-6AAE-4679B35CF197}"/>
                  </a:ext>
                </a:extLst>
              </p:cNvPr>
              <p:cNvSpPr txBox="1"/>
              <p:nvPr/>
            </p:nvSpPr>
            <p:spPr>
              <a:xfrm>
                <a:off x="1130274" y="5728819"/>
                <a:ext cx="4631872" cy="707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,0−100</m:t>
                          </m:r>
                        </m:sub>
                      </m:sSub>
                      <m:r>
                        <a:rPr lang="es-ES" sz="2400" i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s-ES" sz="2400" i="0">
                          <a:latin typeface="Cambria Math" panose="02040503050406030204" pitchFamily="18" charset="0"/>
                        </a:rPr>
                        <m:t>l</m:t>
                      </m:r>
                      <m:func>
                        <m:func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i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s-E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s-ES" sz="2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𝑟𝑚𝑠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S" sz="24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s-ES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1B0FF9B-C907-08B5-6AAE-4679B35CF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74" y="5728819"/>
                <a:ext cx="4631872" cy="707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 descr="Gráfico, Diagrama&#10;&#10;Descripción generada automáticamente">
            <a:extLst>
              <a:ext uri="{FF2B5EF4-FFF2-40B4-BE49-F238E27FC236}">
                <a16:creationId xmlns:a16="http://schemas.microsoft.com/office/drawing/2014/main" id="{7670BC75-1502-AF06-D176-60A3CF4C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2195" r="7805"/>
          <a:stretch/>
        </p:blipFill>
        <p:spPr>
          <a:xfrm>
            <a:off x="6222380" y="1828298"/>
            <a:ext cx="5854393" cy="491425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8DAFA-5D04-E1E1-06FF-165AADBF48CB}"/>
              </a:ext>
            </a:extLst>
          </p:cNvPr>
          <p:cNvSpPr txBox="1">
            <a:spLocks/>
          </p:cNvSpPr>
          <p:nvPr/>
        </p:nvSpPr>
        <p:spPr>
          <a:xfrm>
            <a:off x="251005" y="1378248"/>
            <a:ext cx="5971376" cy="41703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a psychophysical experiment: more comprehensive measure (NIST)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set of 15 samples: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saturated and unsaturated colors.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Reference light source: CIE D65 illuminant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CMCCAT2000 chromatic adaptation.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Color difference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CIELAB.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avoid negative values, a 0-100 scale conversion is applied: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C6C1BE-65FA-CE13-D099-72EA6D0E9548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Color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600" b="1" i="1" baseline="-25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19C9FA-705E-39D3-344B-9E2E736F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03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E1483EF-64C3-523C-E3A4-A9023E7F1D3B}"/>
              </a:ext>
            </a:extLst>
          </p:cNvPr>
          <p:cNvSpPr txBox="1">
            <a:spLocks/>
          </p:cNvSpPr>
          <p:nvPr/>
        </p:nvSpPr>
        <p:spPr>
          <a:xfrm>
            <a:off x="248732" y="1331716"/>
            <a:ext cx="11703782" cy="25391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Lucassen et al. model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Varying amounts of weighting of L and M cone responses in the anomalous observers, modulated by a parameter called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(0 to 1 values).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each type,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protan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deutan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6 conditions have been modeled with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varying from 0 to 1 in 0.2 steps.</a:t>
            </a:r>
          </a:p>
          <a:p>
            <a:pPr marL="350838" indent="-350838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cases of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=0.3 and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=0.6 have been considered as mild and medium severity.</a:t>
            </a:r>
            <a:endParaRPr lang="en-US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A67B513B-91B2-097D-953A-2CBD8783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103" y="6224266"/>
            <a:ext cx="295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err="1">
                <a:latin typeface="Arial" panose="020B0604020202020204" pitchFamily="34" charset="0"/>
                <a:cs typeface="Arial" panose="020B0604020202020204" pitchFamily="34" charset="0"/>
              </a:rPr>
              <a:t>Deuteranope</a:t>
            </a:r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es-ES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821E50C-85E9-B578-7716-6D7C403B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503" y="6224266"/>
            <a:ext cx="295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err="1">
                <a:latin typeface="Arial" panose="020B0604020202020204" pitchFamily="34" charset="0"/>
                <a:cs typeface="Arial" panose="020B0604020202020204" pitchFamily="34" charset="0"/>
              </a:rPr>
              <a:t>Protanope</a:t>
            </a:r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es-ES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D13530E-FA99-2F6F-44C8-236F0ADA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82" y="6224266"/>
            <a:ext cx="295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Normal color </a:t>
            </a:r>
            <a:r>
              <a:rPr lang="es-ES" altLang="es-ES" err="1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Tazón con frutas&#10;&#10;Descripción generada automáticamente">
            <a:extLst>
              <a:ext uri="{FF2B5EF4-FFF2-40B4-BE49-F238E27FC236}">
                <a16:creationId xmlns:a16="http://schemas.microsoft.com/office/drawing/2014/main" id="{0C4D4A29-0D06-10E4-5291-E25DC8F69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032000"/>
            <a:ext cx="3535714" cy="1980000"/>
          </a:xfrm>
          <a:prstGeom prst="rect">
            <a:avLst/>
          </a:prstGeom>
        </p:spPr>
      </p:pic>
      <p:pic>
        <p:nvPicPr>
          <p:cNvPr id="15" name="Imagen 14" descr="Tazón con frutas&#10;&#10;Descripción generada automáticamente">
            <a:extLst>
              <a:ext uri="{FF2B5EF4-FFF2-40B4-BE49-F238E27FC236}">
                <a16:creationId xmlns:a16="http://schemas.microsoft.com/office/drawing/2014/main" id="{6021B8CE-2F93-D479-402A-69BF6C64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4042800"/>
            <a:ext cx="3518957" cy="1980000"/>
          </a:xfrm>
          <a:prstGeom prst="rect">
            <a:avLst/>
          </a:prstGeom>
        </p:spPr>
      </p:pic>
      <p:pic>
        <p:nvPicPr>
          <p:cNvPr id="17" name="Imagen 16" descr="Tazón con frutas&#10;&#10;Descripción generada automáticamente">
            <a:extLst>
              <a:ext uri="{FF2B5EF4-FFF2-40B4-BE49-F238E27FC236}">
                <a16:creationId xmlns:a16="http://schemas.microsoft.com/office/drawing/2014/main" id="{6EC98262-6DA4-2F82-0A37-558E44284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0" y="4042800"/>
            <a:ext cx="3518957" cy="198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AA7D62-27D1-FFFA-7FC5-07F034510AA7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CVD </a:t>
            </a:r>
            <a:r>
              <a:rPr lang="es-E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5143E-790B-7874-06C0-7D6C1EB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05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155D14-5958-2A4F-7A55-30C0A6737F26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6E9BF2-7EB0-80B1-EF61-EF212CB8E616}"/>
              </a:ext>
            </a:extLst>
          </p:cNvPr>
          <p:cNvSpPr/>
          <p:nvPr/>
        </p:nvSpPr>
        <p:spPr>
          <a:xfrm>
            <a:off x="233284" y="1409075"/>
            <a:ext cx="1978077" cy="13790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Reference Light </a:t>
            </a:r>
            <a:r>
              <a:rPr lang="es-ES" sz="2000" err="1"/>
              <a:t>source</a:t>
            </a:r>
            <a:endParaRPr lang="es-ES" sz="20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7F4DD6-50E2-4690-E32F-1ECC25774221}"/>
              </a:ext>
            </a:extLst>
          </p:cNvPr>
          <p:cNvSpPr/>
          <p:nvPr/>
        </p:nvSpPr>
        <p:spPr>
          <a:xfrm>
            <a:off x="457201" y="3490490"/>
            <a:ext cx="1290299" cy="990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Samples</a:t>
            </a:r>
            <a:endParaRPr lang="es-ES" sz="200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6CA3D5D-90AA-665D-35D5-D02BF0A10137}"/>
              </a:ext>
            </a:extLst>
          </p:cNvPr>
          <p:cNvSpPr/>
          <p:nvPr/>
        </p:nvSpPr>
        <p:spPr>
          <a:xfrm>
            <a:off x="2760166" y="2581435"/>
            <a:ext cx="2233431" cy="9289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Tristimulus</a:t>
            </a:r>
            <a:r>
              <a:rPr lang="es-ES" sz="2000"/>
              <a:t> </a:t>
            </a:r>
            <a:r>
              <a:rPr lang="es-ES" sz="2000" err="1"/>
              <a:t>values</a:t>
            </a:r>
            <a:endParaRPr lang="es-ES" sz="20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32118F3-6CCC-AD90-E8F2-B49878ED2B4F}"/>
              </a:ext>
            </a:extLst>
          </p:cNvPr>
          <p:cNvSpPr/>
          <p:nvPr/>
        </p:nvSpPr>
        <p:spPr>
          <a:xfrm>
            <a:off x="231306" y="5183737"/>
            <a:ext cx="1978077" cy="13790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Test Light </a:t>
            </a:r>
            <a:r>
              <a:rPr lang="es-ES" sz="2000" err="1"/>
              <a:t>source</a:t>
            </a:r>
            <a:endParaRPr lang="es-ES" sz="200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EF0C7A0-03FF-9290-FD9E-B3BA00D7E738}"/>
              </a:ext>
            </a:extLst>
          </p:cNvPr>
          <p:cNvSpPr/>
          <p:nvPr/>
        </p:nvSpPr>
        <p:spPr>
          <a:xfrm>
            <a:off x="2763468" y="4352910"/>
            <a:ext cx="2233431" cy="9289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Tristimulus</a:t>
            </a:r>
            <a:r>
              <a:rPr lang="es-ES" sz="2000"/>
              <a:t> </a:t>
            </a:r>
            <a:r>
              <a:rPr lang="es-ES" sz="2000" err="1"/>
              <a:t>values</a:t>
            </a:r>
            <a:endParaRPr lang="es-ES" sz="20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362F9AD-D910-8A7C-3A56-30F9B7DAF913}"/>
              </a:ext>
            </a:extLst>
          </p:cNvPr>
          <p:cNvSpPr/>
          <p:nvPr/>
        </p:nvSpPr>
        <p:spPr>
          <a:xfrm>
            <a:off x="5550984" y="3138502"/>
            <a:ext cx="1927013" cy="16367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Chromatic</a:t>
            </a:r>
            <a:r>
              <a:rPr lang="es-ES" sz="2000"/>
              <a:t> </a:t>
            </a:r>
            <a:r>
              <a:rPr lang="es-ES" sz="2000" err="1"/>
              <a:t>adaptation</a:t>
            </a:r>
            <a:endParaRPr lang="es-ES" sz="20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B94EB72-F12C-D116-44A7-53B52C85093F}"/>
              </a:ext>
            </a:extLst>
          </p:cNvPr>
          <p:cNvSpPr/>
          <p:nvPr/>
        </p:nvSpPr>
        <p:spPr>
          <a:xfrm>
            <a:off x="7984166" y="3509187"/>
            <a:ext cx="2195851" cy="9722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Color </a:t>
            </a:r>
            <a:r>
              <a:rPr lang="es-ES" sz="2000" err="1"/>
              <a:t>difference</a:t>
            </a:r>
            <a:endParaRPr lang="es-ES" sz="200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D6C0E3F-4D57-CF3D-A27B-1E7EC0F1C75F}"/>
              </a:ext>
            </a:extLst>
          </p:cNvPr>
          <p:cNvSpPr/>
          <p:nvPr/>
        </p:nvSpPr>
        <p:spPr>
          <a:xfrm>
            <a:off x="10837891" y="3509556"/>
            <a:ext cx="1129259" cy="972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CRI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4A36A976-EFBE-DE99-6DB7-B9FF7CC5D2DF}"/>
              </a:ext>
            </a:extLst>
          </p:cNvPr>
          <p:cNvCxnSpPr>
            <a:cxnSpLocks/>
            <a:stCxn id="9" idx="6"/>
            <a:endCxn id="14" idx="0"/>
          </p:cNvCxnSpPr>
          <p:nvPr/>
        </p:nvCxnSpPr>
        <p:spPr>
          <a:xfrm>
            <a:off x="2211361" y="2098623"/>
            <a:ext cx="1665521" cy="4828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CAE92124-4218-8731-4A68-CB6E7AB21FAF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747500" y="3510430"/>
            <a:ext cx="2129382" cy="47552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7D3AAA3A-6A7B-521B-9DE4-CEF1228089C6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2209383" y="5281905"/>
            <a:ext cx="1670801" cy="59138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5501EFB1-1D32-01B9-5277-8B103BCF7497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1747500" y="3985954"/>
            <a:ext cx="2132684" cy="36695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6B7D080D-426B-CE83-4935-FE2C0CB300C5}"/>
              </a:ext>
            </a:extLst>
          </p:cNvPr>
          <p:cNvSpPr/>
          <p:nvPr/>
        </p:nvSpPr>
        <p:spPr>
          <a:xfrm>
            <a:off x="8167691" y="5189104"/>
            <a:ext cx="1830749" cy="11324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Test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B726DC1-5FBC-20A8-FA49-BC7C29A7F104}"/>
              </a:ext>
            </a:extLst>
          </p:cNvPr>
          <p:cNvSpPr/>
          <p:nvPr/>
        </p:nvSpPr>
        <p:spPr>
          <a:xfrm>
            <a:off x="8167691" y="1654940"/>
            <a:ext cx="1830749" cy="11324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Reference</a:t>
            </a:r>
          </a:p>
        </p:txBody>
      </p: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7D4EF970-6ADA-8FA3-3764-2B5375A07B4B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>
            <a:off x="4993597" y="3045933"/>
            <a:ext cx="839592" cy="33227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581191CF-CC19-DC87-B1AC-3FF52BEFD4CF}"/>
              </a:ext>
            </a:extLst>
          </p:cNvPr>
          <p:cNvCxnSpPr>
            <a:cxnSpLocks/>
            <a:stCxn id="19" idx="3"/>
            <a:endCxn id="20" idx="3"/>
          </p:cNvCxnSpPr>
          <p:nvPr/>
        </p:nvCxnSpPr>
        <p:spPr>
          <a:xfrm flipV="1">
            <a:off x="4996899" y="4535597"/>
            <a:ext cx="836290" cy="28181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07840EF2-21D8-7C25-378B-D83AED30B366}"/>
              </a:ext>
            </a:extLst>
          </p:cNvPr>
          <p:cNvCxnSpPr>
            <a:cxnSpLocks/>
            <a:stCxn id="20" idx="7"/>
            <a:endCxn id="37" idx="2"/>
          </p:cNvCxnSpPr>
          <p:nvPr/>
        </p:nvCxnSpPr>
        <p:spPr>
          <a:xfrm rot="5400000" flipH="1" flipV="1">
            <a:off x="7103231" y="2313747"/>
            <a:ext cx="1157021" cy="97189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9E5F936E-F487-5216-F720-27623ED83C64}"/>
              </a:ext>
            </a:extLst>
          </p:cNvPr>
          <p:cNvCxnSpPr>
            <a:cxnSpLocks/>
            <a:stCxn id="20" idx="5"/>
            <a:endCxn id="36" idx="2"/>
          </p:cNvCxnSpPr>
          <p:nvPr/>
        </p:nvCxnSpPr>
        <p:spPr>
          <a:xfrm rot="16200000" flipH="1">
            <a:off x="7071865" y="4659523"/>
            <a:ext cx="1219752" cy="97189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56BBD81B-3C9C-701B-B971-175D1E5FDD6D}"/>
              </a:ext>
            </a:extLst>
          </p:cNvPr>
          <p:cNvCxnSpPr>
            <a:cxnSpLocks/>
            <a:stCxn id="37" idx="4"/>
            <a:endCxn id="21" idx="0"/>
          </p:cNvCxnSpPr>
          <p:nvPr/>
        </p:nvCxnSpPr>
        <p:spPr>
          <a:xfrm rot="5400000">
            <a:off x="8721700" y="3147821"/>
            <a:ext cx="721758" cy="97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6ED492A7-504D-8383-47D1-B3C910038600}"/>
              </a:ext>
            </a:extLst>
          </p:cNvPr>
          <p:cNvCxnSpPr>
            <a:cxnSpLocks/>
            <a:stCxn id="36" idx="0"/>
            <a:endCxn id="21" idx="2"/>
          </p:cNvCxnSpPr>
          <p:nvPr/>
        </p:nvCxnSpPr>
        <p:spPr>
          <a:xfrm rot="16200000" flipV="1">
            <a:off x="8728736" y="4834774"/>
            <a:ext cx="707687" cy="97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836725F8-23BE-3E39-902E-4A11D94C5964}"/>
              </a:ext>
            </a:extLst>
          </p:cNvPr>
          <p:cNvCxnSpPr>
            <a:cxnSpLocks/>
            <a:stCxn id="21" idx="3"/>
            <a:endCxn id="22" idx="2"/>
          </p:cNvCxnSpPr>
          <p:nvPr/>
        </p:nvCxnSpPr>
        <p:spPr>
          <a:xfrm>
            <a:off x="10180017" y="3995302"/>
            <a:ext cx="657874" cy="36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835D25A-3E5A-84FE-4330-B43EE470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13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155D14-5958-2A4F-7A55-30C0A6737F26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0495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6E9BF2-7EB0-80B1-EF61-EF212CB8E616}"/>
              </a:ext>
            </a:extLst>
          </p:cNvPr>
          <p:cNvSpPr/>
          <p:nvPr/>
        </p:nvSpPr>
        <p:spPr>
          <a:xfrm>
            <a:off x="233284" y="1409075"/>
            <a:ext cx="1978077" cy="13790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Reference Light </a:t>
            </a:r>
            <a:r>
              <a:rPr lang="es-ES" sz="2000" err="1"/>
              <a:t>source</a:t>
            </a:r>
            <a:endParaRPr lang="es-ES" sz="20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7F4DD6-50E2-4690-E32F-1ECC25774221}"/>
              </a:ext>
            </a:extLst>
          </p:cNvPr>
          <p:cNvSpPr/>
          <p:nvPr/>
        </p:nvSpPr>
        <p:spPr>
          <a:xfrm>
            <a:off x="457201" y="3490490"/>
            <a:ext cx="1290299" cy="990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Samples</a:t>
            </a:r>
            <a:endParaRPr lang="es-ES" sz="200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6CA3D5D-90AA-665D-35D5-D02BF0A10137}"/>
              </a:ext>
            </a:extLst>
          </p:cNvPr>
          <p:cNvSpPr/>
          <p:nvPr/>
        </p:nvSpPr>
        <p:spPr>
          <a:xfrm>
            <a:off x="2760166" y="2581435"/>
            <a:ext cx="2233431" cy="92899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Tristimulus</a:t>
            </a:r>
            <a:r>
              <a:rPr lang="es-ES" sz="2000"/>
              <a:t> </a:t>
            </a:r>
            <a:r>
              <a:rPr lang="es-ES" sz="2000" err="1"/>
              <a:t>values</a:t>
            </a:r>
            <a:endParaRPr lang="es-ES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17323F-4E39-8499-7BCD-C1B35A170F83}"/>
              </a:ext>
            </a:extLst>
          </p:cNvPr>
          <p:cNvSpPr/>
          <p:nvPr/>
        </p:nvSpPr>
        <p:spPr>
          <a:xfrm>
            <a:off x="5327754" y="1300929"/>
            <a:ext cx="1536491" cy="978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/>
              <a:t>CVD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32118F3-6CCC-AD90-E8F2-B49878ED2B4F}"/>
              </a:ext>
            </a:extLst>
          </p:cNvPr>
          <p:cNvSpPr/>
          <p:nvPr/>
        </p:nvSpPr>
        <p:spPr>
          <a:xfrm>
            <a:off x="231306" y="5183737"/>
            <a:ext cx="1978077" cy="13790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Test Light </a:t>
            </a:r>
            <a:r>
              <a:rPr lang="es-ES" sz="2000" err="1"/>
              <a:t>source</a:t>
            </a:r>
            <a:endParaRPr lang="es-ES" sz="200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EF0C7A0-03FF-9290-FD9E-B3BA00D7E738}"/>
              </a:ext>
            </a:extLst>
          </p:cNvPr>
          <p:cNvSpPr/>
          <p:nvPr/>
        </p:nvSpPr>
        <p:spPr>
          <a:xfrm>
            <a:off x="2763468" y="4352910"/>
            <a:ext cx="2233431" cy="92899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Tristimulus</a:t>
            </a:r>
            <a:r>
              <a:rPr lang="es-ES" sz="2000"/>
              <a:t> </a:t>
            </a:r>
            <a:r>
              <a:rPr lang="es-ES" sz="2000" err="1"/>
              <a:t>values</a:t>
            </a:r>
            <a:endParaRPr lang="es-ES" sz="20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362F9AD-D910-8A7C-3A56-30F9B7DAF913}"/>
              </a:ext>
            </a:extLst>
          </p:cNvPr>
          <p:cNvSpPr/>
          <p:nvPr/>
        </p:nvSpPr>
        <p:spPr>
          <a:xfrm>
            <a:off x="5550984" y="3138502"/>
            <a:ext cx="1927013" cy="16367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/>
              <a:t>Chromatic</a:t>
            </a:r>
            <a:r>
              <a:rPr lang="es-ES" sz="2000"/>
              <a:t> </a:t>
            </a:r>
            <a:r>
              <a:rPr lang="es-ES" sz="2000" err="1"/>
              <a:t>adaptation</a:t>
            </a:r>
            <a:endParaRPr lang="es-ES" sz="20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B94EB72-F12C-D116-44A7-53B52C85093F}"/>
              </a:ext>
            </a:extLst>
          </p:cNvPr>
          <p:cNvSpPr/>
          <p:nvPr/>
        </p:nvSpPr>
        <p:spPr>
          <a:xfrm>
            <a:off x="7984166" y="3509187"/>
            <a:ext cx="2195851" cy="9722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Color </a:t>
            </a:r>
            <a:r>
              <a:rPr lang="es-ES" sz="2000" err="1"/>
              <a:t>difference</a:t>
            </a:r>
            <a:endParaRPr lang="es-ES" sz="200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D6C0E3F-4D57-CF3D-A27B-1E7EC0F1C75F}"/>
              </a:ext>
            </a:extLst>
          </p:cNvPr>
          <p:cNvSpPr/>
          <p:nvPr/>
        </p:nvSpPr>
        <p:spPr>
          <a:xfrm>
            <a:off x="10837891" y="3509556"/>
            <a:ext cx="1129259" cy="972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CRI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4A36A976-EFBE-DE99-6DB7-B9FF7CC5D2DF}"/>
              </a:ext>
            </a:extLst>
          </p:cNvPr>
          <p:cNvCxnSpPr>
            <a:cxnSpLocks/>
            <a:stCxn id="9" idx="6"/>
            <a:endCxn id="14" idx="0"/>
          </p:cNvCxnSpPr>
          <p:nvPr/>
        </p:nvCxnSpPr>
        <p:spPr>
          <a:xfrm>
            <a:off x="2211361" y="2098623"/>
            <a:ext cx="1665521" cy="4828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CAE92124-4218-8731-4A68-CB6E7AB21FAF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747500" y="3510430"/>
            <a:ext cx="2129382" cy="47552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7D3AAA3A-6A7B-521B-9DE4-CEF1228089C6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2209383" y="5281905"/>
            <a:ext cx="1670801" cy="59138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5501EFB1-1D32-01B9-5277-8B103BCF7497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1747500" y="3985954"/>
            <a:ext cx="2132684" cy="36695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6B7D080D-426B-CE83-4935-FE2C0CB300C5}"/>
              </a:ext>
            </a:extLst>
          </p:cNvPr>
          <p:cNvSpPr/>
          <p:nvPr/>
        </p:nvSpPr>
        <p:spPr>
          <a:xfrm>
            <a:off x="8167691" y="5189104"/>
            <a:ext cx="1830749" cy="11324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Test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B726DC1-5FBC-20A8-FA49-BC7C29A7F104}"/>
              </a:ext>
            </a:extLst>
          </p:cNvPr>
          <p:cNvSpPr/>
          <p:nvPr/>
        </p:nvSpPr>
        <p:spPr>
          <a:xfrm>
            <a:off x="8167691" y="1654940"/>
            <a:ext cx="1830749" cy="11324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Reference</a:t>
            </a:r>
          </a:p>
        </p:txBody>
      </p: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7D4EF970-6ADA-8FA3-3764-2B5375A07B4B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>
            <a:off x="4993597" y="3045933"/>
            <a:ext cx="839592" cy="33227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581191CF-CC19-DC87-B1AC-3FF52BEFD4CF}"/>
              </a:ext>
            </a:extLst>
          </p:cNvPr>
          <p:cNvCxnSpPr>
            <a:cxnSpLocks/>
            <a:stCxn id="19" idx="3"/>
            <a:endCxn id="20" idx="3"/>
          </p:cNvCxnSpPr>
          <p:nvPr/>
        </p:nvCxnSpPr>
        <p:spPr>
          <a:xfrm flipV="1">
            <a:off x="4996899" y="4535597"/>
            <a:ext cx="836290" cy="28181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07840EF2-21D8-7C25-378B-D83AED30B366}"/>
              </a:ext>
            </a:extLst>
          </p:cNvPr>
          <p:cNvCxnSpPr>
            <a:cxnSpLocks/>
            <a:stCxn id="20" idx="7"/>
            <a:endCxn id="37" idx="2"/>
          </p:cNvCxnSpPr>
          <p:nvPr/>
        </p:nvCxnSpPr>
        <p:spPr>
          <a:xfrm rot="5400000" flipH="1" flipV="1">
            <a:off x="7103231" y="2313747"/>
            <a:ext cx="1157021" cy="97189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9E5F936E-F487-5216-F720-27623ED83C64}"/>
              </a:ext>
            </a:extLst>
          </p:cNvPr>
          <p:cNvCxnSpPr>
            <a:cxnSpLocks/>
            <a:stCxn id="20" idx="5"/>
            <a:endCxn id="36" idx="2"/>
          </p:cNvCxnSpPr>
          <p:nvPr/>
        </p:nvCxnSpPr>
        <p:spPr>
          <a:xfrm rot="16200000" flipH="1">
            <a:off x="7071865" y="4659523"/>
            <a:ext cx="1219752" cy="97189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56BBD81B-3C9C-701B-B971-175D1E5FDD6D}"/>
              </a:ext>
            </a:extLst>
          </p:cNvPr>
          <p:cNvCxnSpPr>
            <a:cxnSpLocks/>
            <a:stCxn id="37" idx="4"/>
            <a:endCxn id="21" idx="0"/>
          </p:cNvCxnSpPr>
          <p:nvPr/>
        </p:nvCxnSpPr>
        <p:spPr>
          <a:xfrm rot="5400000">
            <a:off x="8721700" y="3147821"/>
            <a:ext cx="721758" cy="97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6ED492A7-504D-8383-47D1-B3C910038600}"/>
              </a:ext>
            </a:extLst>
          </p:cNvPr>
          <p:cNvCxnSpPr>
            <a:cxnSpLocks/>
            <a:stCxn id="36" idx="0"/>
            <a:endCxn id="21" idx="2"/>
          </p:cNvCxnSpPr>
          <p:nvPr/>
        </p:nvCxnSpPr>
        <p:spPr>
          <a:xfrm rot="16200000" flipV="1">
            <a:off x="8728736" y="4834774"/>
            <a:ext cx="707687" cy="97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836725F8-23BE-3E39-902E-4A11D94C5964}"/>
              </a:ext>
            </a:extLst>
          </p:cNvPr>
          <p:cNvCxnSpPr>
            <a:cxnSpLocks/>
            <a:stCxn id="21" idx="3"/>
            <a:endCxn id="22" idx="2"/>
          </p:cNvCxnSpPr>
          <p:nvPr/>
        </p:nvCxnSpPr>
        <p:spPr>
          <a:xfrm>
            <a:off x="10180017" y="3995302"/>
            <a:ext cx="657874" cy="36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55E0DE-0B55-9C6F-7EA5-2FA63E1B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6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7BBA3F3B-A4DE-DDDF-D64D-971BEAE4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8" y="215988"/>
            <a:ext cx="11252137" cy="6426024"/>
          </a:xfrm>
          <a:prstGeom prst="rect">
            <a:avLst/>
          </a:prstGeom>
        </p:spPr>
      </p:pic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257922" y="6048375"/>
            <a:ext cx="46428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3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145430F-9387-CC06-5AE7-2DBCF21C68CF}"/>
              </a:ext>
            </a:extLst>
          </p:cNvPr>
          <p:cNvCxnSpPr>
            <a:cxnSpLocks/>
          </p:cNvCxnSpPr>
          <p:nvPr/>
        </p:nvCxnSpPr>
        <p:spPr>
          <a:xfrm>
            <a:off x="2719953" y="3429000"/>
            <a:ext cx="3371015" cy="173355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oval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FCFD8BEB-8458-3505-D840-A3EB0DB8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738" y="4844116"/>
            <a:ext cx="1583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Granada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DA57039-0AFB-9F43-B1FE-D876FF862C13}"/>
              </a:ext>
            </a:extLst>
          </p:cNvPr>
          <p:cNvCxnSpPr>
            <a:cxnSpLocks/>
          </p:cNvCxnSpPr>
          <p:nvPr/>
        </p:nvCxnSpPr>
        <p:spPr>
          <a:xfrm>
            <a:off x="2719953" y="3429000"/>
            <a:ext cx="2511653" cy="2456856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oval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F825AB5-2F55-F0AD-0D2D-77C7A18D4708}"/>
              </a:ext>
            </a:extLst>
          </p:cNvPr>
          <p:cNvCxnSpPr>
            <a:cxnSpLocks/>
          </p:cNvCxnSpPr>
          <p:nvPr/>
        </p:nvCxnSpPr>
        <p:spPr>
          <a:xfrm>
            <a:off x="2719953" y="3429000"/>
            <a:ext cx="3659416" cy="27789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oval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4">
            <a:extLst>
              <a:ext uri="{FF2B5EF4-FFF2-40B4-BE49-F238E27FC236}">
                <a16:creationId xmlns:a16="http://schemas.microsoft.com/office/drawing/2014/main" id="{D4E56B3B-C13D-267E-DDC2-08C4E282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975" y="5843380"/>
            <a:ext cx="1583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Ceuta</a:t>
            </a:r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id="{15083C13-0DD5-E972-BFB9-1E1E9595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946309"/>
            <a:ext cx="1583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Melilla</a:t>
            </a:r>
          </a:p>
        </p:txBody>
      </p:sp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C8B9420B-8E27-B88B-6F65-E856F7D23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0" y="1539902"/>
            <a:ext cx="2124075" cy="2124075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</p:spPr>
      </p:pic>
      <p:sp>
        <p:nvSpPr>
          <p:cNvPr id="41" name="CuadroTexto 4">
            <a:extLst>
              <a:ext uri="{FF2B5EF4-FFF2-40B4-BE49-F238E27FC236}">
                <a16:creationId xmlns:a16="http://schemas.microsoft.com/office/drawing/2014/main" id="{2C9AB26B-172B-A19D-719B-50F06D0C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540" y="461349"/>
            <a:ext cx="9670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Campuses </a:t>
            </a:r>
            <a:r>
              <a:rPr lang="en-US" alt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 in 3 cities: </a:t>
            </a:r>
            <a:r>
              <a:rPr lang="en-U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Granada</a:t>
            </a:r>
            <a:r>
              <a:rPr lang="en-US" alt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Ceuta</a:t>
            </a:r>
            <a:r>
              <a:rPr lang="en-US" alt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Melilla</a:t>
            </a:r>
          </a:p>
        </p:txBody>
      </p:sp>
      <p:sp>
        <p:nvSpPr>
          <p:cNvPr id="42" name="CuadroTexto 4">
            <a:extLst>
              <a:ext uri="{FF2B5EF4-FFF2-40B4-BE49-F238E27FC236}">
                <a16:creationId xmlns:a16="http://schemas.microsoft.com/office/drawing/2014/main" id="{0816AD2F-49DD-E7C7-F1BC-4F236768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396" y="5350108"/>
            <a:ext cx="953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es-ES" alt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A4D24D1-FB3A-C601-D1C0-C7A29989B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48485"/>
              </p:ext>
            </p:extLst>
          </p:nvPr>
        </p:nvGraphicFramePr>
        <p:xfrm>
          <a:off x="781050" y="1262359"/>
          <a:ext cx="10515599" cy="5364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971">
                  <a:extLst>
                    <a:ext uri="{9D8B030D-6E8A-4147-A177-3AD203B41FA5}">
                      <a16:colId xmlns:a16="http://schemas.microsoft.com/office/drawing/2014/main" val="1864067140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166907851"/>
                    </a:ext>
                  </a:extLst>
                </a:gridCol>
                <a:gridCol w="1106241">
                  <a:extLst>
                    <a:ext uri="{9D8B030D-6E8A-4147-A177-3AD203B41FA5}">
                      <a16:colId xmlns:a16="http://schemas.microsoft.com/office/drawing/2014/main" val="1324623175"/>
                    </a:ext>
                  </a:extLst>
                </a:gridCol>
                <a:gridCol w="1198778">
                  <a:extLst>
                    <a:ext uri="{9D8B030D-6E8A-4147-A177-3AD203B41FA5}">
                      <a16:colId xmlns:a16="http://schemas.microsoft.com/office/drawing/2014/main" val="968609292"/>
                    </a:ext>
                  </a:extLst>
                </a:gridCol>
                <a:gridCol w="1383853">
                  <a:extLst>
                    <a:ext uri="{9D8B030D-6E8A-4147-A177-3AD203B41FA5}">
                      <a16:colId xmlns:a16="http://schemas.microsoft.com/office/drawing/2014/main" val="3266073679"/>
                    </a:ext>
                  </a:extLst>
                </a:gridCol>
                <a:gridCol w="1091519">
                  <a:extLst>
                    <a:ext uri="{9D8B030D-6E8A-4147-A177-3AD203B41FA5}">
                      <a16:colId xmlns:a16="http://schemas.microsoft.com/office/drawing/2014/main" val="1774708824"/>
                    </a:ext>
                  </a:extLst>
                </a:gridCol>
                <a:gridCol w="1198778">
                  <a:extLst>
                    <a:ext uri="{9D8B030D-6E8A-4147-A177-3AD203B41FA5}">
                      <a16:colId xmlns:a16="http://schemas.microsoft.com/office/drawing/2014/main" val="841618519"/>
                    </a:ext>
                  </a:extLst>
                </a:gridCol>
                <a:gridCol w="1667774">
                  <a:extLst>
                    <a:ext uri="{9D8B030D-6E8A-4147-A177-3AD203B41FA5}">
                      <a16:colId xmlns:a16="http://schemas.microsoft.com/office/drawing/2014/main" val="2319489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Color vision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Normal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Protanomalous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Protanope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Deuteranomalous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Deuteranope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8328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Severity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Mild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Mild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84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Equal energy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88.51</a:t>
                      </a:r>
                      <a:endParaRPr lang="es-E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90.87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93.19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94.82</a:t>
                      </a:r>
                      <a:endParaRPr lang="es-ES" sz="1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91.98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93.06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92.12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7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CIE daylight illuminants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94.37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(4.09)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94.74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(3.76)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95.11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(3.44)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solidFill>
                            <a:schemeClr val="bg1"/>
                          </a:solidFill>
                          <a:effectLst/>
                        </a:rPr>
                        <a:t>95.34</a:t>
                      </a:r>
                      <a:b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(3.20)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95.00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(3.56)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94.89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(3.60)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94.17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(4.08)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13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CIE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fluoresc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. Illuminants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71.22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(11.56)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75.69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(10.54)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79.31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(10.04)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81.97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(9.90)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75.08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(10.59)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77.46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(10.74)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78.55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(11.60)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73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Fluorescent broadband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75.45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(12.80)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79.43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(10.82)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82.82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(9.48)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85.18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(8.90)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79.53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(11.15)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81.47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(10.54)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81.66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(10.66)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165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Fluorescent narrowband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67.75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(12.15)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72.03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(10.84)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76.23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(9.19)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80.12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(7.25)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73.63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(9.02)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75.79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(8.86)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76.51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(10.18)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975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High intensity Discharge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50.32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(19.42)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57.11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(16.01)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62.97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(14.06)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67.23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(14.31)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58.12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(16.92)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61.15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(15.04)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61.34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(14.40)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90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Halogen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50.59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(4.38)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55.94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(3.51)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61.72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(2.58)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66.94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(1.68)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60.33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(2.55)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60.58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(2.28)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56.80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(2.56)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003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Incandescent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48.04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(1.49)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53.90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(1.34)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60.20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(1.15)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65.96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(0.97)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58.81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(1.13)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59.20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(1.14)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55.21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(1.19)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04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hybrid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48.30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(10.72)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55.04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(8.42)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62.36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(5.92)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69.72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(3.12)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60.19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(6.69)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62.61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(5.14)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60.21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(5.25)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0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mixed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-25.21</a:t>
                      </a:r>
                      <a:endParaRPr lang="es-E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3.35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32.61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65.84</a:t>
                      </a:r>
                      <a:endParaRPr lang="es-ES" sz="16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24.39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46.37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45.85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82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phosphor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64.90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(9.73)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68.44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(9.19)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71.84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(8.37)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</a:rPr>
                        <a:t>74.88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(7.43)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69.33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(7.50)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70.50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(8.08)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70.01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(10.05)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19974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9A81069-364F-5A87-21CF-4B13E03E2994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D8CBB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4000" b="1" i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B0831C-1DE0-A11D-6244-D4470D69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08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B2CD1C-594C-A70A-02CB-6F524D918AAD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D8CBB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40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A0B7F-F361-B25E-77CF-348C0512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31</a:t>
            </a:fld>
            <a:endParaRPr 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5B4847-E74C-E8E7-5BF8-FCA89B443787}"/>
              </a:ext>
            </a:extLst>
          </p:cNvPr>
          <p:cNvGrpSpPr/>
          <p:nvPr/>
        </p:nvGrpSpPr>
        <p:grpSpPr>
          <a:xfrm>
            <a:off x="758137" y="1267762"/>
            <a:ext cx="4693915" cy="2138832"/>
            <a:chOff x="758137" y="1267762"/>
            <a:chExt cx="4693915" cy="213883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7758180-E5F1-EEE8-70FF-3661531737B7}"/>
                </a:ext>
              </a:extLst>
            </p:cNvPr>
            <p:cNvSpPr/>
            <p:nvPr/>
          </p:nvSpPr>
          <p:spPr>
            <a:xfrm>
              <a:off x="758137" y="1267762"/>
              <a:ext cx="900000" cy="900000"/>
            </a:xfrm>
            <a:prstGeom prst="rect">
              <a:avLst/>
            </a:prstGeom>
            <a:solidFill>
              <a:srgbClr val="BA898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85602DD-CB75-D91B-C7C1-1731DCD691E8}"/>
                </a:ext>
              </a:extLst>
            </p:cNvPr>
            <p:cNvSpPr/>
            <p:nvPr/>
          </p:nvSpPr>
          <p:spPr>
            <a:xfrm>
              <a:off x="2022775" y="1267762"/>
              <a:ext cx="900000" cy="900000"/>
            </a:xfrm>
            <a:prstGeom prst="rect">
              <a:avLst/>
            </a:prstGeom>
            <a:solidFill>
              <a:srgbClr val="A4915F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0395368-00E4-1119-4ADA-89F2950C634D}"/>
                </a:ext>
              </a:extLst>
            </p:cNvPr>
            <p:cNvSpPr/>
            <p:nvPr/>
          </p:nvSpPr>
          <p:spPr>
            <a:xfrm>
              <a:off x="3287413" y="1267762"/>
              <a:ext cx="900000" cy="900000"/>
            </a:xfrm>
            <a:prstGeom prst="rect">
              <a:avLst/>
            </a:prstGeom>
            <a:solidFill>
              <a:srgbClr val="8B9E43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33ED62D-7378-37BE-C3D3-44317475DFD9}"/>
                </a:ext>
              </a:extLst>
            </p:cNvPr>
            <p:cNvSpPr/>
            <p:nvPr/>
          </p:nvSpPr>
          <p:spPr>
            <a:xfrm>
              <a:off x="4552052" y="1267762"/>
              <a:ext cx="900000" cy="900000"/>
            </a:xfrm>
            <a:prstGeom prst="rect">
              <a:avLst/>
            </a:prstGeom>
            <a:solidFill>
              <a:srgbClr val="5AA374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11709B6-E431-CA68-285C-FADF21A67FEC}"/>
                </a:ext>
              </a:extLst>
            </p:cNvPr>
            <p:cNvSpPr/>
            <p:nvPr/>
          </p:nvSpPr>
          <p:spPr>
            <a:xfrm>
              <a:off x="758137" y="2506594"/>
              <a:ext cx="900000" cy="900000"/>
            </a:xfrm>
            <a:prstGeom prst="rect">
              <a:avLst/>
            </a:prstGeom>
            <a:solidFill>
              <a:srgbClr val="67A0A5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316A054-0F65-AF56-4972-38D8E4DAE3AB}"/>
                </a:ext>
              </a:extLst>
            </p:cNvPr>
            <p:cNvSpPr/>
            <p:nvPr/>
          </p:nvSpPr>
          <p:spPr>
            <a:xfrm>
              <a:off x="2022775" y="2506594"/>
              <a:ext cx="900000" cy="900000"/>
            </a:xfrm>
            <a:prstGeom prst="rect">
              <a:avLst/>
            </a:prstGeom>
            <a:solidFill>
              <a:srgbClr val="7297C6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40CBC31-536E-4C87-9EB6-BF44DF0A020F}"/>
                </a:ext>
              </a:extLst>
            </p:cNvPr>
            <p:cNvSpPr/>
            <p:nvPr/>
          </p:nvSpPr>
          <p:spPr>
            <a:xfrm>
              <a:off x="3287413" y="2506594"/>
              <a:ext cx="900000" cy="900000"/>
            </a:xfrm>
            <a:prstGeom prst="rect">
              <a:avLst/>
            </a:prstGeom>
            <a:solidFill>
              <a:srgbClr val="A289BF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74714AF-D84B-919E-BA5B-0728EF9C5FAA}"/>
                </a:ext>
              </a:extLst>
            </p:cNvPr>
            <p:cNvSpPr/>
            <p:nvPr/>
          </p:nvSpPr>
          <p:spPr>
            <a:xfrm>
              <a:off x="4552052" y="2506594"/>
              <a:ext cx="900000" cy="900000"/>
            </a:xfrm>
            <a:prstGeom prst="rect">
              <a:avLst/>
            </a:prstGeom>
            <a:solidFill>
              <a:srgbClr val="BD87B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D951856-0558-804E-F6CB-522BB8779E05}"/>
              </a:ext>
            </a:extLst>
          </p:cNvPr>
          <p:cNvGrpSpPr/>
          <p:nvPr/>
        </p:nvGrpSpPr>
        <p:grpSpPr>
          <a:xfrm>
            <a:off x="6868457" y="1267762"/>
            <a:ext cx="4693915" cy="2138832"/>
            <a:chOff x="6868457" y="1267762"/>
            <a:chExt cx="4693915" cy="213883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C84FE5-0CC9-E831-6370-294E23B0EBCD}"/>
                </a:ext>
              </a:extLst>
            </p:cNvPr>
            <p:cNvSpPr/>
            <p:nvPr/>
          </p:nvSpPr>
          <p:spPr>
            <a:xfrm>
              <a:off x="6868457" y="1267762"/>
              <a:ext cx="900000" cy="900000"/>
            </a:xfrm>
            <a:prstGeom prst="rect">
              <a:avLst/>
            </a:prstGeom>
            <a:solidFill>
              <a:srgbClr val="DA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ED379D5-F0DD-E844-0F24-4177C5C3C94F}"/>
                </a:ext>
              </a:extLst>
            </p:cNvPr>
            <p:cNvSpPr/>
            <p:nvPr/>
          </p:nvSpPr>
          <p:spPr>
            <a:xfrm>
              <a:off x="8133095" y="1267762"/>
              <a:ext cx="900000" cy="900000"/>
            </a:xfrm>
            <a:prstGeom prst="rect">
              <a:avLst/>
            </a:prstGeom>
            <a:solidFill>
              <a:srgbClr val="AB90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DB02505-6FB4-A9B6-4979-42BAEE2C924D}"/>
                </a:ext>
              </a:extLst>
            </p:cNvPr>
            <p:cNvSpPr/>
            <p:nvPr/>
          </p:nvSpPr>
          <p:spPr>
            <a:xfrm>
              <a:off x="9397733" y="1267762"/>
              <a:ext cx="900000" cy="900000"/>
            </a:xfrm>
            <a:prstGeom prst="rect">
              <a:avLst/>
            </a:prstGeom>
            <a:solidFill>
              <a:srgbClr val="54A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AE62379-D835-CA44-6491-8D8E286C7DA0}"/>
                </a:ext>
              </a:extLst>
            </p:cNvPr>
            <p:cNvSpPr/>
            <p:nvPr/>
          </p:nvSpPr>
          <p:spPr>
            <a:xfrm>
              <a:off x="10662372" y="1267762"/>
              <a:ext cx="900000" cy="900000"/>
            </a:xfrm>
            <a:prstGeom prst="rect">
              <a:avLst/>
            </a:prstGeom>
            <a:solidFill>
              <a:srgbClr val="00AD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C0C244D-B9DF-2334-A30A-84352E57BE9B}"/>
                </a:ext>
              </a:extLst>
            </p:cNvPr>
            <p:cNvSpPr/>
            <p:nvPr/>
          </p:nvSpPr>
          <p:spPr>
            <a:xfrm>
              <a:off x="6868457" y="2506594"/>
              <a:ext cx="900000" cy="900000"/>
            </a:xfrm>
            <a:prstGeom prst="rect">
              <a:avLst/>
            </a:prstGeom>
            <a:solidFill>
              <a:srgbClr val="00A6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6712C672-DEEE-8063-75A1-F7FFE7DBD5F3}"/>
                </a:ext>
              </a:extLst>
            </p:cNvPr>
            <p:cNvSpPr/>
            <p:nvPr/>
          </p:nvSpPr>
          <p:spPr>
            <a:xfrm>
              <a:off x="8133095" y="2506594"/>
              <a:ext cx="900000" cy="900000"/>
            </a:xfrm>
            <a:prstGeom prst="rect">
              <a:avLst/>
            </a:prstGeom>
            <a:solidFill>
              <a:srgbClr val="6898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EC81EE75-98C8-A695-F5AF-11C58C8E2A12}"/>
                </a:ext>
              </a:extLst>
            </p:cNvPr>
            <p:cNvSpPr/>
            <p:nvPr/>
          </p:nvSpPr>
          <p:spPr>
            <a:xfrm>
              <a:off x="9397733" y="2506594"/>
              <a:ext cx="900000" cy="900000"/>
            </a:xfrm>
            <a:prstGeom prst="rect">
              <a:avLst/>
            </a:prstGeom>
            <a:solidFill>
              <a:srgbClr val="C981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5D12BFF-CF87-54F5-7FAB-69096726E85F}"/>
                </a:ext>
              </a:extLst>
            </p:cNvPr>
            <p:cNvSpPr/>
            <p:nvPr/>
          </p:nvSpPr>
          <p:spPr>
            <a:xfrm>
              <a:off x="10662372" y="2506594"/>
              <a:ext cx="900000" cy="900000"/>
            </a:xfrm>
            <a:prstGeom prst="rect">
              <a:avLst/>
            </a:prstGeom>
            <a:solidFill>
              <a:srgbClr val="FF79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8162576-0CA0-1F2B-6798-922AFDF3E39E}"/>
              </a:ext>
            </a:extLst>
          </p:cNvPr>
          <p:cNvGrpSpPr/>
          <p:nvPr/>
        </p:nvGrpSpPr>
        <p:grpSpPr>
          <a:xfrm>
            <a:off x="6899409" y="4556298"/>
            <a:ext cx="4693915" cy="2138832"/>
            <a:chOff x="6899409" y="4556298"/>
            <a:chExt cx="4693915" cy="213883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98033E2-6C16-3926-23DC-00218CCEE071}"/>
                </a:ext>
              </a:extLst>
            </p:cNvPr>
            <p:cNvSpPr/>
            <p:nvPr/>
          </p:nvSpPr>
          <p:spPr>
            <a:xfrm>
              <a:off x="6899409" y="4556298"/>
              <a:ext cx="900000" cy="900000"/>
            </a:xfrm>
            <a:prstGeom prst="rect">
              <a:avLst/>
            </a:prstGeom>
            <a:solidFill>
              <a:srgbClr val="9284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A3351D7-5231-05DB-52CE-2EDB889031B0}"/>
                </a:ext>
              </a:extLst>
            </p:cNvPr>
            <p:cNvSpPr/>
            <p:nvPr/>
          </p:nvSpPr>
          <p:spPr>
            <a:xfrm>
              <a:off x="8164047" y="4556298"/>
              <a:ext cx="900000" cy="900000"/>
            </a:xfrm>
            <a:prstGeom prst="rect">
              <a:avLst/>
            </a:prstGeom>
            <a:solidFill>
              <a:srgbClr val="988F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55696372-68F6-B9AF-49B6-204AC81949C9}"/>
                </a:ext>
              </a:extLst>
            </p:cNvPr>
            <p:cNvSpPr/>
            <p:nvPr/>
          </p:nvSpPr>
          <p:spPr>
            <a:xfrm>
              <a:off x="9428685" y="4556298"/>
              <a:ext cx="900000" cy="900000"/>
            </a:xfrm>
            <a:prstGeom prst="rect">
              <a:avLst/>
            </a:prstGeom>
            <a:solidFill>
              <a:srgbClr val="A69F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E0F43759-3DED-9C1A-C9AD-A046927C2374}"/>
                </a:ext>
              </a:extLst>
            </p:cNvPr>
            <p:cNvSpPr/>
            <p:nvPr/>
          </p:nvSpPr>
          <p:spPr>
            <a:xfrm>
              <a:off x="10693324" y="4556298"/>
              <a:ext cx="900000" cy="900000"/>
            </a:xfrm>
            <a:prstGeom prst="rect">
              <a:avLst/>
            </a:prstGeom>
            <a:solidFill>
              <a:srgbClr val="AEA3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942FB80-23FE-07B6-52BC-70005E6738E6}"/>
                </a:ext>
              </a:extLst>
            </p:cNvPr>
            <p:cNvSpPr/>
            <p:nvPr/>
          </p:nvSpPr>
          <p:spPr>
            <a:xfrm>
              <a:off x="6899409" y="5795130"/>
              <a:ext cx="900000" cy="900000"/>
            </a:xfrm>
            <a:prstGeom prst="rect">
              <a:avLst/>
            </a:prstGeom>
            <a:solidFill>
              <a:srgbClr val="AF9D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14E8775-7753-EB39-18FA-40E211899383}"/>
                </a:ext>
              </a:extLst>
            </p:cNvPr>
            <p:cNvSpPr/>
            <p:nvPr/>
          </p:nvSpPr>
          <p:spPr>
            <a:xfrm>
              <a:off x="8164047" y="5795130"/>
              <a:ext cx="900000" cy="900000"/>
            </a:xfrm>
            <a:prstGeom prst="rect">
              <a:avLst/>
            </a:prstGeom>
            <a:solidFill>
              <a:srgbClr val="AC91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353C207-6119-F83A-97BA-F2B520AFB9F7}"/>
                </a:ext>
              </a:extLst>
            </p:cNvPr>
            <p:cNvSpPr/>
            <p:nvPr/>
          </p:nvSpPr>
          <p:spPr>
            <a:xfrm>
              <a:off x="9428685" y="5795130"/>
              <a:ext cx="900000" cy="900000"/>
            </a:xfrm>
            <a:prstGeom prst="rect">
              <a:avLst/>
            </a:prstGeom>
            <a:solidFill>
              <a:srgbClr val="9E83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C2E707B-8DCC-6A2C-E3B5-39E008E03ABE}"/>
                </a:ext>
              </a:extLst>
            </p:cNvPr>
            <p:cNvSpPr/>
            <p:nvPr/>
          </p:nvSpPr>
          <p:spPr>
            <a:xfrm>
              <a:off x="10693324" y="5795130"/>
              <a:ext cx="900000" cy="900000"/>
            </a:xfrm>
            <a:prstGeom prst="rect">
              <a:avLst/>
            </a:prstGeom>
            <a:solidFill>
              <a:srgbClr val="9A8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Text Box 10">
            <a:extLst>
              <a:ext uri="{FF2B5EF4-FFF2-40B4-BE49-F238E27FC236}">
                <a16:creationId xmlns:a16="http://schemas.microsoft.com/office/drawing/2014/main" id="{0C3502F3-C2D8-2026-1E0A-5570A7BC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457" y="3531879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Normal color vision. LED Mixed (</a:t>
            </a:r>
            <a:r>
              <a:rPr lang="en-US" altLang="es-E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s-ES" sz="16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=-25.21</a:t>
            </a: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EFDF4153-A2A6-98B6-B13C-1DF83C28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458" y="4062903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Protanope. LED Mixed (</a:t>
            </a:r>
            <a:r>
              <a:rPr lang="en-US" altLang="es-E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s-ES" sz="16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=65.84</a:t>
            </a: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20C07B-3CF1-4CA3-0B63-C0305A7ABCC4}"/>
              </a:ext>
            </a:extLst>
          </p:cNvPr>
          <p:cNvGrpSpPr/>
          <p:nvPr/>
        </p:nvGrpSpPr>
        <p:grpSpPr>
          <a:xfrm>
            <a:off x="758137" y="4556298"/>
            <a:ext cx="4693915" cy="2138832"/>
            <a:chOff x="758137" y="4556298"/>
            <a:chExt cx="4693915" cy="2138832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48A95BD-7F59-A936-8B29-816644695876}"/>
                </a:ext>
              </a:extLst>
            </p:cNvPr>
            <p:cNvSpPr/>
            <p:nvPr/>
          </p:nvSpPr>
          <p:spPr>
            <a:xfrm>
              <a:off x="758137" y="4556298"/>
              <a:ext cx="900000" cy="900000"/>
            </a:xfrm>
            <a:prstGeom prst="rect">
              <a:avLst/>
            </a:prstGeom>
            <a:solidFill>
              <a:srgbClr val="9989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586428-845E-9DB1-613E-7E3DB4505BB8}"/>
                </a:ext>
              </a:extLst>
            </p:cNvPr>
            <p:cNvSpPr/>
            <p:nvPr/>
          </p:nvSpPr>
          <p:spPr>
            <a:xfrm>
              <a:off x="2022775" y="4556298"/>
              <a:ext cx="900000" cy="900000"/>
            </a:xfrm>
            <a:prstGeom prst="rect">
              <a:avLst/>
            </a:prstGeom>
            <a:solidFill>
              <a:srgbClr val="9F8E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989C70D7-F1BA-FEFF-9BB5-AC2E8440D7BC}"/>
                </a:ext>
              </a:extLst>
            </p:cNvPr>
            <p:cNvSpPr/>
            <p:nvPr/>
          </p:nvSpPr>
          <p:spPr>
            <a:xfrm>
              <a:off x="3287413" y="4556298"/>
              <a:ext cx="900000" cy="900000"/>
            </a:xfrm>
            <a:prstGeom prst="rect">
              <a:avLst/>
            </a:prstGeom>
            <a:solidFill>
              <a:srgbClr val="AC99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3CF7D60-4A44-2E50-A261-F2494C8AE4C1}"/>
                </a:ext>
              </a:extLst>
            </p:cNvPr>
            <p:cNvSpPr/>
            <p:nvPr/>
          </p:nvSpPr>
          <p:spPr>
            <a:xfrm>
              <a:off x="4552052" y="4556298"/>
              <a:ext cx="900000" cy="900000"/>
            </a:xfrm>
            <a:prstGeom prst="rect">
              <a:avLst/>
            </a:prstGeom>
            <a:solidFill>
              <a:srgbClr val="AD9B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1AED256A-70DC-48B7-10F0-368FC7034A9C}"/>
                </a:ext>
              </a:extLst>
            </p:cNvPr>
            <p:cNvSpPr/>
            <p:nvPr/>
          </p:nvSpPr>
          <p:spPr>
            <a:xfrm>
              <a:off x="758137" y="5795130"/>
              <a:ext cx="900000" cy="900000"/>
            </a:xfrm>
            <a:prstGeom prst="rect">
              <a:avLst/>
            </a:prstGeom>
            <a:solidFill>
              <a:srgbClr val="AB99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9E2F557B-9E9C-69F9-E955-A740895A9BE7}"/>
                </a:ext>
              </a:extLst>
            </p:cNvPr>
            <p:cNvSpPr/>
            <p:nvPr/>
          </p:nvSpPr>
          <p:spPr>
            <a:xfrm>
              <a:off x="2022775" y="5795130"/>
              <a:ext cx="900000" cy="900000"/>
            </a:xfrm>
            <a:prstGeom prst="rect">
              <a:avLst/>
            </a:prstGeom>
            <a:solidFill>
              <a:srgbClr val="A191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B7D7A6F-5A5E-71A5-9C53-65C45017D522}"/>
                </a:ext>
              </a:extLst>
            </p:cNvPr>
            <p:cNvSpPr/>
            <p:nvPr/>
          </p:nvSpPr>
          <p:spPr>
            <a:xfrm>
              <a:off x="3287413" y="5795130"/>
              <a:ext cx="900000" cy="900000"/>
            </a:xfrm>
            <a:prstGeom prst="rect">
              <a:avLst/>
            </a:prstGeom>
            <a:solidFill>
              <a:srgbClr val="9687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F5FEB26D-B494-5473-603B-18CE3EA72D61}"/>
                </a:ext>
              </a:extLst>
            </p:cNvPr>
            <p:cNvSpPr/>
            <p:nvPr/>
          </p:nvSpPr>
          <p:spPr>
            <a:xfrm>
              <a:off x="4552052" y="5795130"/>
              <a:ext cx="900000" cy="900000"/>
            </a:xfrm>
            <a:prstGeom prst="rect">
              <a:avLst/>
            </a:prstGeom>
            <a:solidFill>
              <a:srgbClr val="9788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8" name="Text Box 10">
            <a:extLst>
              <a:ext uri="{FF2B5EF4-FFF2-40B4-BE49-F238E27FC236}">
                <a16:creationId xmlns:a16="http://schemas.microsoft.com/office/drawing/2014/main" id="{917D7849-8F08-14DA-77BD-CBFD35B7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36" y="3534256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Normal color vision. CIE D65 (</a:t>
            </a:r>
            <a:r>
              <a:rPr lang="en-US" alt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FCB005-225D-32EC-F491-1F390EEF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37" y="4065280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Protanope. CIE D65 (</a:t>
            </a:r>
            <a:r>
              <a:rPr lang="en-US" alt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alt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64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A4D24D1-FB3A-C601-D1C0-C7A29989B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06045"/>
              </p:ext>
            </p:extLst>
          </p:nvPr>
        </p:nvGraphicFramePr>
        <p:xfrm>
          <a:off x="781050" y="1262359"/>
          <a:ext cx="10515599" cy="5364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971">
                  <a:extLst>
                    <a:ext uri="{9D8B030D-6E8A-4147-A177-3AD203B41FA5}">
                      <a16:colId xmlns:a16="http://schemas.microsoft.com/office/drawing/2014/main" val="1864067140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166907851"/>
                    </a:ext>
                  </a:extLst>
                </a:gridCol>
                <a:gridCol w="1106241">
                  <a:extLst>
                    <a:ext uri="{9D8B030D-6E8A-4147-A177-3AD203B41FA5}">
                      <a16:colId xmlns:a16="http://schemas.microsoft.com/office/drawing/2014/main" val="1324623175"/>
                    </a:ext>
                  </a:extLst>
                </a:gridCol>
                <a:gridCol w="1198778">
                  <a:extLst>
                    <a:ext uri="{9D8B030D-6E8A-4147-A177-3AD203B41FA5}">
                      <a16:colId xmlns:a16="http://schemas.microsoft.com/office/drawing/2014/main" val="968609292"/>
                    </a:ext>
                  </a:extLst>
                </a:gridCol>
                <a:gridCol w="1383853">
                  <a:extLst>
                    <a:ext uri="{9D8B030D-6E8A-4147-A177-3AD203B41FA5}">
                      <a16:colId xmlns:a16="http://schemas.microsoft.com/office/drawing/2014/main" val="3266073679"/>
                    </a:ext>
                  </a:extLst>
                </a:gridCol>
                <a:gridCol w="1091519">
                  <a:extLst>
                    <a:ext uri="{9D8B030D-6E8A-4147-A177-3AD203B41FA5}">
                      <a16:colId xmlns:a16="http://schemas.microsoft.com/office/drawing/2014/main" val="1774708824"/>
                    </a:ext>
                  </a:extLst>
                </a:gridCol>
                <a:gridCol w="1198778">
                  <a:extLst>
                    <a:ext uri="{9D8B030D-6E8A-4147-A177-3AD203B41FA5}">
                      <a16:colId xmlns:a16="http://schemas.microsoft.com/office/drawing/2014/main" val="841618519"/>
                    </a:ext>
                  </a:extLst>
                </a:gridCol>
                <a:gridCol w="1667774">
                  <a:extLst>
                    <a:ext uri="{9D8B030D-6E8A-4147-A177-3AD203B41FA5}">
                      <a16:colId xmlns:a16="http://schemas.microsoft.com/office/drawing/2014/main" val="2319489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Color vision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Normal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Protanomalous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Protanope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Deuteranomalous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Deuteranope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8328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Severity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Mild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Mild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84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Equal energy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96.23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96.36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96.79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98.38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95.61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95.54</a:t>
                      </a:r>
                      <a:endParaRPr lang="es-ES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96.73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7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CIE daylight illuminants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97.52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(1.80)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97.51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(1.79)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97.68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(1.71)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98.25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(1.52)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97.30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(2.03)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97.15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(2.12)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97.53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(1.72)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13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CIE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fluoresc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. Illuminants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74.99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(12.95)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81.30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(9.28)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86.08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(6.75)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90.76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(5.52)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79.83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(10.06)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85.27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(6.66)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90.62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(4.40)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73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Fluorescent broadband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80.69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(13.20)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85.12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(9.61)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88.77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(6.90)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93.08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(5.21)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83.91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(9.94)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87.38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(6.95)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90.71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(5.38)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165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Fluorescent narrowband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80.22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(3.83)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85.10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(2.80)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88.34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(2.55)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91.40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(1.95)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83.31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(3.91)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87.39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(3.70)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92.81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(3.03)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975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High intensity Discharge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63.29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(25.71)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71.15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(19.48)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77.11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(14.59)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83.21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(12.25)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67.28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(19.96)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73.40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(15.15)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80.59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(14.05)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90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Halogen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76.45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(1.14)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77.06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(1.11)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77.92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(1.03)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81.04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(0.85)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72.70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(1.50)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72.15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(1.59)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77.17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(1.26)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003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Incandescent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75.82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(0.94)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76.38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(0.87)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77.30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(0.85)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80.75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(0.80)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71.77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(1.05)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71.11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(1.02)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76.34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(0.92)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04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hybrid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79.76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(4.22)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81.02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(4.73)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82.47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(4.60)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86.26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(3.89)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77.81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(4.25)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77.55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(5.03)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81.29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(5.80)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0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mixed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52.64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53.33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57.46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68.17</a:t>
                      </a:r>
                      <a:endParaRPr lang="es-ES" sz="1600">
                        <a:solidFill>
                          <a:srgbClr val="008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61.53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63.95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63.50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82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LED phosphor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75.39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(3.94)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80.85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(3.22)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84.58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(3.40)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88.24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(3.70)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77.39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(4.01)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81.74</a:t>
                      </a:r>
                      <a:b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(4.97)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88.74</a:t>
                      </a:r>
                      <a:b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(4.77)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19974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0DBC2FC-B7CD-375F-5C24-0C96EF352EAF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D8CBB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4000" b="1" i="1" baseline="-25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6034AF-021D-23DB-1A78-BB91362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376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B7FB5DC-3132-199A-5AEC-729B37259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3799" y="4052588"/>
            <a:ext cx="3601760" cy="275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9954A6D-9F13-7FA0-15F3-998D3450D0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8956" y="4052586"/>
            <a:ext cx="3595141" cy="275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AE17441-0ED0-CC47-F3FE-85FCB6FC6C3E}"/>
              </a:ext>
            </a:extLst>
          </p:cNvPr>
          <p:cNvSpPr txBox="1">
            <a:spLocks/>
          </p:cNvSpPr>
          <p:nvPr/>
        </p:nvSpPr>
        <p:spPr>
          <a:xfrm>
            <a:off x="147161" y="3603446"/>
            <a:ext cx="945447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i="1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F7B8C97-8109-BCE1-326D-60B614C91640}"/>
              </a:ext>
            </a:extLst>
          </p:cNvPr>
          <p:cNvSpPr txBox="1">
            <a:spLocks/>
          </p:cNvSpPr>
          <p:nvPr/>
        </p:nvSpPr>
        <p:spPr>
          <a:xfrm>
            <a:off x="10504498" y="3633014"/>
            <a:ext cx="945447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B2CD1C-594C-A70A-02CB-6F524D918AAD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D8CBB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A0B7F-F361-B25E-77CF-348C0512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D2B22CC-4A91-16C8-0D72-3E08DE9A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935" y="1196296"/>
            <a:ext cx="3620513" cy="275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1D3A8D4-A2CF-0319-4C9D-17B38BA4AD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317" y="1196297"/>
            <a:ext cx="3557634" cy="275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41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9C3942A-2FF8-8A55-8D28-3972A9826CEB}"/>
              </a:ext>
            </a:extLst>
          </p:cNvPr>
          <p:cNvSpPr txBox="1">
            <a:spLocks/>
          </p:cNvSpPr>
          <p:nvPr/>
        </p:nvSpPr>
        <p:spPr>
          <a:xfrm>
            <a:off x="248730" y="1479010"/>
            <a:ext cx="11674756" cy="45243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 lamp, the reproduction of colors depends on the type and severity of CVD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general, CVD increases the values of CRI (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and CQS (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Protanope people obtain the best color reproduction with almost any type of lamp.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type is different, specially considering the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CQS moderates the differences between conditions in most of the cases.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CQS (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obtains better values than CRI (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particularly for LED lamps.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 rendering indexes must be developed and tested for CVD subjects.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1B23CE-6ACF-C633-B25B-1BDD8E61277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88D6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EA7939-7A66-7EEC-A8C9-E9B8FAE7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459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921E-ED30-D641-4BDB-1F2A7D62E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97D8BE9-494A-8BDC-68B2-839368F09FF8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7DAA342-1B23-19FD-2A84-923758F595D7}"/>
              </a:ext>
            </a:extLst>
          </p:cNvPr>
          <p:cNvSpPr txBox="1">
            <a:spLocks/>
          </p:cNvSpPr>
          <p:nvPr/>
        </p:nvSpPr>
        <p:spPr>
          <a:xfrm>
            <a:off x="248730" y="1479010"/>
            <a:ext cx="11674756" cy="24929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most sophisticated CVD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simulations.</a:t>
            </a: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additional Color Rendering Index</a:t>
            </a:r>
            <a:r>
              <a:rPr lang="en-US" sz="24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theoretical results </a:t>
            </a:r>
            <a:r>
              <a:rPr lang="en-US" sz="24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psychophysical experiments.</a:t>
            </a:r>
            <a:endParaRPr lang="en-US" sz="24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Desing SPD fitted for a type and severity of CVD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63732D-E212-398E-A970-6E0A9834F6DB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88D6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ABE37C-6C6C-456B-0272-1360D518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562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3DE9BBB-C957-4AD2-AC15-E7B8D6213511}"/>
              </a:ext>
            </a:extLst>
          </p:cNvPr>
          <p:cNvSpPr txBox="1">
            <a:spLocks/>
          </p:cNvSpPr>
          <p:nvPr/>
        </p:nvSpPr>
        <p:spPr>
          <a:xfrm>
            <a:off x="1822450" y="252592"/>
            <a:ext cx="73787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9C3942A-2FF8-8A55-8D28-3972A9826CEB}"/>
              </a:ext>
            </a:extLst>
          </p:cNvPr>
          <p:cNvSpPr txBox="1">
            <a:spLocks/>
          </p:cNvSpPr>
          <p:nvPr/>
        </p:nvSpPr>
        <p:spPr>
          <a:xfrm>
            <a:off x="248730" y="1397366"/>
            <a:ext cx="11674756" cy="45550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Internationale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l'Eclairage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 of Measuring and Specifying Color Rendering Properties of Light Sources: Technical Report: CIE 13.3-1995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(CIE, 1995).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W. Davis and Y. Ohno,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 quality scale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Optical engineering 49, 033602-16 (2010).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Neitz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J.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Neitz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Curing color blindness--mice and nonhuman primates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Cold Spring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Harb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Med. 4, a017418 (2014).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ANSI/IES TM-30-20,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 Memorandum: IES Method For Evaluating Light Source Color Rendition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74 (2019).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W. Houser, M. Wei, A. David, M. R.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Krames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X. S. Shen,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 of measures for light-source color rendition and considerations for a two-measure system for characterizing color rendition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Optics Express 21, 10393-10411 (2013).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P. Lucassen and J. W. </a:t>
            </a:r>
            <a:r>
              <a:rPr lang="en-US" sz="2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Alferdinck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"</a:t>
            </a:r>
            <a:r>
              <a:rPr lang="en-US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 simulation of color blindness for studying color vision requirements in practice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“, (2006).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D1DC71-01D6-42BD-BA60-88758358B9DF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64646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s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79D1C3-D6D5-7CE8-DD61-7884B60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7BDA-9906-4489-966A-3340F9B9C6D2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71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CBBD68D-0A68-4367-B7FD-14874B72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38" y="640080"/>
            <a:ext cx="3734014" cy="356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5400" b="1" dirty="0">
                <a:ea typeface="+mj-ea"/>
              </a:rPr>
              <a:t>THANKS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76B1BC3-D46C-486F-A56D-20FBA29A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39" y="4636008"/>
            <a:ext cx="3734014" cy="1572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s-ES" sz="2400" b="1" dirty="0"/>
              <a:t>rhuertas@ugr.es</a:t>
            </a:r>
          </a:p>
        </p:txBody>
      </p:sp>
      <p:sp>
        <p:nvSpPr>
          <p:cNvPr id="1946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B5E911-392E-46C3-CAF8-CE850DD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r="13349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21BC09B-DCFD-DA39-75A1-8EBEB2FC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EAF63CD-5773-4E7F-A4A1-75C392802660}" type="slidenum">
              <a:rPr lang="en-US" altLang="es-E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37</a:t>
            </a:fld>
            <a:endParaRPr lang="en-US" altLang="es-E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83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4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DEF22A-8237-F596-3FEE-AFA4A7564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4" y="1825303"/>
            <a:ext cx="2829345" cy="2829345"/>
          </a:xfrm>
          <a:prstGeom prst="rect">
            <a:avLst/>
          </a:prstGeom>
          <a:ln w="12700">
            <a:noFill/>
          </a:ln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AC06A3F7-BA6D-AC1C-357B-4EE287BB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19" y="487024"/>
            <a:ext cx="7863755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s-ES" sz="2400" b="1" dirty="0">
                <a:solidFill>
                  <a:srgbClr val="D5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UGR in figures </a:t>
            </a:r>
            <a:r>
              <a:rPr lang="en-US" altLang="es-ES" sz="18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ES" sz="18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https://serinnova.ugr.es/odip/ugr_en_cifras/</a:t>
            </a:r>
            <a:r>
              <a:rPr lang="en-US" altLang="es-ES" sz="18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altLang="es-ES" sz="20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owned centers + 1 associated center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124 Departments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Research Centers</a:t>
            </a: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offered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altLang="es-ES" sz="20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Bachelor’s Degrees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Master’s Degrees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PhD Programs</a:t>
            </a:r>
            <a:endParaRPr lang="en-US" altLang="es-ES" sz="2000" b="1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Community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Students: </a:t>
            </a: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56.842</a:t>
            </a:r>
          </a:p>
          <a:p>
            <a:pPr marL="685800" lvl="3"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Bachelor’s Degrees: 46.281</a:t>
            </a:r>
          </a:p>
          <a:p>
            <a:pPr marL="685800" lvl="3"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Master’s Degrees: 6.859</a:t>
            </a:r>
          </a:p>
          <a:p>
            <a:pPr marL="685800" lvl="3"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PhD students: 3.702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research staff: </a:t>
            </a: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3.682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services staff: </a:t>
            </a:r>
            <a:r>
              <a:rPr lang="en-US" altLang="es-ES" sz="20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2.576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78D4B4B-48D0-D19C-C583-E915CB97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50" y="487024"/>
            <a:ext cx="73375" cy="5494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45698" tIns="22849" rIns="45698" bIns="22849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86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sz="2400">
              <a:solidFill>
                <a:srgbClr val="DB3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5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DEF22A-8237-F596-3FEE-AFA4A7564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4" y="1825303"/>
            <a:ext cx="2829345" cy="2829345"/>
          </a:xfrm>
          <a:prstGeom prst="rect">
            <a:avLst/>
          </a:prstGeom>
          <a:ln w="12700">
            <a:noFill/>
          </a:ln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AC06A3F7-BA6D-AC1C-357B-4EE287BB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6" y="1641369"/>
            <a:ext cx="807448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Ranking of World Universities (ARWU)            (</a:t>
            </a:r>
            <a:r>
              <a:rPr lang="es-ES" altLang="es-ES" sz="2400" b="1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  <a:r>
              <a:rPr lang="es-E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Ranking)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endParaRPr lang="es-E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lvl="4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Position: 201-300.</a:t>
            </a:r>
          </a:p>
          <a:p>
            <a:pPr marL="1160463" lvl="4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0463" lvl="4" indent="-342900">
              <a:buFont typeface="Wingdings" panose="05000000000000000000" pitchFamily="2" charset="2"/>
              <a:buChar char="§"/>
              <a:defRPr/>
            </a:pP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 5 in </a:t>
            </a: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es-E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(SCIE/SSCI)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86BE6B-C583-3836-27FC-71C463D72AD3}"/>
              </a:ext>
            </a:extLst>
          </p:cNvPr>
          <p:cNvSpPr txBox="1"/>
          <p:nvPr/>
        </p:nvSpPr>
        <p:spPr>
          <a:xfrm>
            <a:off x="4076073" y="4654648"/>
            <a:ext cx="6848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https://www.shanghairanking.com/institution/university-of-granada</a:t>
            </a:r>
            <a:endParaRPr lang="es-ES" dirty="0">
              <a:solidFill>
                <a:srgbClr val="7375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7375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https://canal.ugr.es/noticia/la-ugr-se-situa-como-la-segunda-mejor-universidad-de-espana-segun-la-nueva-edicion-del-ranking-de-shangai/</a:t>
            </a:r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A19A6A-9100-5903-59AD-AA2773E7CBB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Granada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C88A5A0-EC1C-386A-07B8-3705DD51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06" y="1576703"/>
            <a:ext cx="45719" cy="4404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45698" tIns="22849" rIns="45698" bIns="22849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86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sz="2400">
              <a:solidFill>
                <a:srgbClr val="DB3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6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pic>
        <p:nvPicPr>
          <p:cNvPr id="8" name="Imagen 7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AEE24C2C-D6F9-0030-FC90-605F4AF81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4" y="1356153"/>
            <a:ext cx="3529239" cy="5218568"/>
          </a:xfrm>
          <a:prstGeom prst="rect">
            <a:avLst/>
          </a:prstGeom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6AD3827C-FC64-E514-68B4-8CE6494A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064" y="2981008"/>
            <a:ext cx="688169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offered</a:t>
            </a: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Bachelor’s Degrees 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Master’s Degrees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Doctoral Programs</a:t>
            </a:r>
            <a:endParaRPr lang="en-US" altLang="es-ES" sz="2400" b="1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Community</a:t>
            </a: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5.000 students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research staff: 838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services staff: 123</a:t>
            </a: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E4E56F26-C3F9-4CE9-1F64-4356342D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758" y="1639306"/>
            <a:ext cx="4811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over 26 centers in the UGR)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FDA5796-BDFD-D385-D620-E33C4715B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17" y="1408400"/>
            <a:ext cx="1629843" cy="13851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5BA140-7724-FD41-508D-470A42AFD6B2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36777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7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7B7E7B7-9C77-765B-8E32-55AE193F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680" y="3120345"/>
            <a:ext cx="760660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s-ES" altLang="es-ES" sz="28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</a:t>
            </a:r>
            <a:r>
              <a:rPr lang="es-ES" altLang="es-ES" sz="2800" b="1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Departments</a:t>
            </a:r>
            <a:r>
              <a:rPr lang="es-ES" altLang="es-ES" sz="28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s-ES" altLang="es-ES" sz="28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6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Algebra, Análisis Matemático, Biología Celular, Bioquímica y Biología Molecular, Botánica, Ecología, Edafología y Química Agrícola, Electromagnetismo y Física de la Materia, Electrónica y Tecnología de Computadores, Estadística e Investigación Operativa, Estratigrafía y Paleontología, Física Aplicada, Física Atómica Nuclear y Molecular, Física Teórica y del Cosmos, Fisiología Vegetal, Genética, Geodinámica, Geometría y Topología, Ingeniería Química, Matemática Aplicada, Microbiología, Mineralogía y Petrología, </a:t>
            </a:r>
            <a:r>
              <a:rPr lang="es-ES" altLang="es-E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Óptica</a:t>
            </a:r>
            <a:r>
              <a:rPr lang="es-ES" altLang="es-ES" sz="16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Parasitología, Química Analítica, Química Física, Química Inorgánica, Química Orgánica, Zoología</a:t>
            </a:r>
          </a:p>
        </p:txBody>
      </p:sp>
      <p:pic>
        <p:nvPicPr>
          <p:cNvPr id="2" name="Imagen 1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3739047F-C3AC-D939-A037-28A2BE027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4" y="1356153"/>
            <a:ext cx="3529239" cy="5218568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F39AD7F-B754-2F99-3809-5769C31F0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17" y="1408400"/>
            <a:ext cx="1629843" cy="13851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B61E80-ED0E-C61A-B810-0AC973411FBA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2659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7" y="1296943"/>
            <a:ext cx="11033607" cy="2778165"/>
          </a:xfrm>
          <a:prstGeom prst="rect">
            <a:avLst/>
          </a:prstGeom>
        </p:spPr>
      </p:pic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8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7B7E7B7-9C77-765B-8E32-55AE193F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917" y="4717800"/>
            <a:ext cx="799848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228725" lvl="3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research staff: 44 </a:t>
            </a:r>
          </a:p>
          <a:p>
            <a:pPr marL="1228725" lvl="3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services staff: 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38519" y="3988828"/>
            <a:ext cx="874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https://www.ugr.es/universidad/organizacion/entidades/departamento-optica</a:t>
            </a:r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07287" y="4379262"/>
            <a:ext cx="288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https://optica.ugr.es/</a:t>
            </a:r>
            <a:r>
              <a:rPr lang="es-ES" dirty="0">
                <a:solidFill>
                  <a:srgbClr val="737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8C972C-F7C2-A9F7-EE14-DE4DD8A7DDB1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Optics</a:t>
            </a:r>
          </a:p>
        </p:txBody>
      </p:sp>
    </p:spTree>
    <p:extLst>
      <p:ext uri="{BB962C8B-B14F-4D97-AF65-F5344CB8AC3E}">
        <p14:creationId xmlns:p14="http://schemas.microsoft.com/office/powerpoint/2010/main" val="32297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2D29A28-1B0C-B9E6-AF25-14F06C7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1pPr>
            <a:lvl2pPr marL="18962069" indent="-18733515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5pPr>
            <a:lvl6pPr marL="2664879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6pPr>
            <a:lvl7pPr marL="2893434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7pPr>
            <a:lvl8pPr marL="3121988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8pPr>
            <a:lvl9pPr marL="3350542" indent="-1522902" defTabSz="60868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">
                <a:solidFill>
                  <a:schemeClr val="tx1"/>
                </a:solidFill>
                <a:latin typeface="Roboto Light" charset="0"/>
                <a:ea typeface="MS PGothic" panose="020B0600070205080204" pitchFamily="34" charset="-128"/>
                <a:cs typeface="Roboto Light" charset="0"/>
              </a:defRPr>
            </a:lvl9pPr>
          </a:lstStyle>
          <a:p>
            <a:pPr defTabSz="608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69C66B3-5157-4B8D-AC0E-CFEEE9AD07E6}" type="slidenum">
              <a:rPr lang="en-US" altLang="es-ES" sz="950">
                <a:solidFill>
                  <a:prstClr val="white"/>
                </a:solidFill>
                <a:latin typeface="Roboto Regular" charset="0"/>
              </a:rPr>
              <a:pPr defTabSz="60868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9</a:t>
            </a:fld>
            <a:endParaRPr lang="en-US" altLang="es-ES" sz="950">
              <a:solidFill>
                <a:prstClr val="white"/>
              </a:solidFill>
              <a:latin typeface="Roboto Regular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7B7E7B7-9C77-765B-8E32-55AE193F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85" y="1231481"/>
            <a:ext cx="11018258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3308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57880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62452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6702425" indent="-3046413" defTabSz="1217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sz="2400" b="1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of Optics. Teaching</a:t>
            </a:r>
            <a:endParaRPr lang="en-US" altLang="es-ES" sz="24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Bachelor’s Degrees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Óptica y Optometría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de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Tecnologías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Telecomunicación</a:t>
            </a:r>
            <a:endParaRPr lang="en-US" altLang="es-ES" sz="2000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Química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Master’s Degrees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 Mundus COSI – Computational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Spectral Imaging.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Física: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Radiaciones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Nanotecnología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Partículas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Astrofísica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Ingeniería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Acústica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63750" lvl="5" indent="-342900">
              <a:buFont typeface="Arial" panose="020B0604020202020204" pitchFamily="34" charset="0"/>
              <a:buChar char="•"/>
              <a:defRPr/>
            </a:pP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000" dirty="0" err="1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Optometría y Óptica Visual.</a:t>
            </a:r>
          </a:p>
          <a:p>
            <a:pPr marL="2063750" lvl="5" indent="-3429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s-ES" sz="20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Química</a:t>
            </a:r>
          </a:p>
          <a:p>
            <a:pPr marL="1485900" lvl="4" indent="-342900">
              <a:buFont typeface="Wingdings" panose="05000000000000000000" pitchFamily="2" charset="2"/>
              <a:buChar char="§"/>
              <a:defRPr/>
            </a:pPr>
            <a:r>
              <a:rPr lang="en-US" altLang="es-ES" sz="2400" dirty="0">
                <a:solidFill>
                  <a:srgbClr val="737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Program in Physics and Space Sciences</a:t>
            </a:r>
            <a:endParaRPr lang="en-US" altLang="es-ES" sz="2400" b="1" dirty="0">
              <a:solidFill>
                <a:srgbClr val="73757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5D6ED5-C324-D70A-A51B-904181F45C55}"/>
              </a:ext>
            </a:extLst>
          </p:cNvPr>
          <p:cNvSpPr/>
          <p:nvPr/>
        </p:nvSpPr>
        <p:spPr>
          <a:xfrm>
            <a:off x="1460500" y="94663"/>
            <a:ext cx="8331200" cy="1048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6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Optics</a:t>
            </a:r>
          </a:p>
        </p:txBody>
      </p:sp>
    </p:spTree>
    <p:extLst>
      <p:ext uri="{BB962C8B-B14F-4D97-AF65-F5344CB8AC3E}">
        <p14:creationId xmlns:p14="http://schemas.microsoft.com/office/powerpoint/2010/main" val="32356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3043</Words>
  <Application>Microsoft Office PowerPoint</Application>
  <PresentationFormat>Panorámica</PresentationFormat>
  <Paragraphs>629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Wingdings</vt:lpstr>
      <vt:lpstr>Times New Roman</vt:lpstr>
      <vt:lpstr>Cambria Math</vt:lpstr>
      <vt:lpstr>Calibri Light</vt:lpstr>
      <vt:lpstr>Arial</vt:lpstr>
      <vt:lpstr>Calibri</vt:lpstr>
      <vt:lpstr>Courier New</vt:lpstr>
      <vt:lpstr>Roboto Regular</vt:lpstr>
      <vt:lpstr>Tema de Office</vt:lpstr>
      <vt:lpstr>Color Rendering Indexes for Color Blind Observers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¿Es mejor ser daltónico para detectar patrones de camuflaje?</dc:title>
  <dc:creator>MIGUEL ÁNGEL MARTÍNEZ DOMINGO</dc:creator>
  <cp:lastModifiedBy>Rafa Huertas</cp:lastModifiedBy>
  <cp:revision>9</cp:revision>
  <dcterms:created xsi:type="dcterms:W3CDTF">2021-11-19T12:39:55Z</dcterms:created>
  <dcterms:modified xsi:type="dcterms:W3CDTF">2025-07-23T14:58:35Z</dcterms:modified>
</cp:coreProperties>
</file>