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7AB3A-AF5C-4902-8D4A-587A0E52CB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8FC819-AD26-400A-B6E3-8428CB5420CE}">
      <dgm:prSet/>
      <dgm:spPr/>
      <dgm:t>
        <a:bodyPr/>
        <a:lstStyle/>
        <a:p>
          <a:r>
            <a:rPr lang="es-ES"/>
            <a:t>Research relying on psychophysical experimentation</a:t>
          </a:r>
        </a:p>
      </dgm:t>
    </dgm:pt>
    <dgm:pt modelId="{A28E7C7E-9FED-4A8F-AD20-99B6B8762F31}" type="parTrans" cxnId="{4F028306-4E25-4E2C-8EA7-B2C254EE8D71}">
      <dgm:prSet/>
      <dgm:spPr/>
      <dgm:t>
        <a:bodyPr/>
        <a:lstStyle/>
        <a:p>
          <a:endParaRPr lang="en-US"/>
        </a:p>
      </dgm:t>
    </dgm:pt>
    <dgm:pt modelId="{DC102DE8-7FFE-41B0-9C60-11E51B3F2E5E}" type="sibTrans" cxnId="{4F028306-4E25-4E2C-8EA7-B2C254EE8D71}">
      <dgm:prSet/>
      <dgm:spPr/>
      <dgm:t>
        <a:bodyPr/>
        <a:lstStyle/>
        <a:p>
          <a:endParaRPr lang="en-US"/>
        </a:p>
      </dgm:t>
    </dgm:pt>
    <dgm:pt modelId="{FEF8FA46-9B30-4C80-AE4F-0920E53540EE}">
      <dgm:prSet/>
      <dgm:spPr/>
      <dgm:t>
        <a:bodyPr/>
        <a:lstStyle/>
        <a:p>
          <a:r>
            <a:rPr lang="es-ES" dirty="0" err="1"/>
            <a:t>Development</a:t>
          </a:r>
          <a:r>
            <a:rPr lang="es-ES" dirty="0"/>
            <a:t> </a:t>
          </a:r>
          <a:r>
            <a:rPr lang="es-ES" dirty="0" err="1"/>
            <a:t>of</a:t>
          </a:r>
          <a:r>
            <a:rPr lang="es-ES" dirty="0"/>
            <a:t> formulas </a:t>
          </a:r>
          <a:r>
            <a:rPr lang="es-ES" dirty="0" err="1"/>
            <a:t>to</a:t>
          </a:r>
          <a:r>
            <a:rPr lang="es-ES" dirty="0"/>
            <a:t> compute </a:t>
          </a:r>
          <a:r>
            <a:rPr lang="es-ES" dirty="0" err="1"/>
            <a:t>perceptions</a:t>
          </a:r>
          <a:r>
            <a:rPr lang="es-ES" dirty="0"/>
            <a:t> </a:t>
          </a:r>
          <a:endParaRPr lang="en-US" dirty="0"/>
        </a:p>
      </dgm:t>
    </dgm:pt>
    <dgm:pt modelId="{D37AF278-423C-4F15-878F-79F6D05248FD}" type="parTrans" cxnId="{F8D10FA7-AA7A-4DEA-897A-DA3138F1E077}">
      <dgm:prSet/>
      <dgm:spPr/>
      <dgm:t>
        <a:bodyPr/>
        <a:lstStyle/>
        <a:p>
          <a:endParaRPr lang="en-US"/>
        </a:p>
      </dgm:t>
    </dgm:pt>
    <dgm:pt modelId="{AC768352-05FF-43F7-B3F7-8E1192BC4621}" type="sibTrans" cxnId="{F8D10FA7-AA7A-4DEA-897A-DA3138F1E077}">
      <dgm:prSet/>
      <dgm:spPr/>
      <dgm:t>
        <a:bodyPr/>
        <a:lstStyle/>
        <a:p>
          <a:endParaRPr lang="en-US"/>
        </a:p>
      </dgm:t>
    </dgm:pt>
    <dgm:pt modelId="{AF790475-CA90-4C74-A8CC-D11897286FBA}" type="pres">
      <dgm:prSet presAssocID="{D307AB3A-AF5C-4902-8D4A-587A0E52CB47}" presName="linear" presStyleCnt="0">
        <dgm:presLayoutVars>
          <dgm:animLvl val="lvl"/>
          <dgm:resizeHandles val="exact"/>
        </dgm:presLayoutVars>
      </dgm:prSet>
      <dgm:spPr/>
    </dgm:pt>
    <dgm:pt modelId="{A56569EA-B1E5-4FA8-912C-5F28D6D6D1A4}" type="pres">
      <dgm:prSet presAssocID="{6B8FC819-AD26-400A-B6E3-8428CB5420C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641DD5-5709-491A-854F-96B624B6B468}" type="pres">
      <dgm:prSet presAssocID="{DC102DE8-7FFE-41B0-9C60-11E51B3F2E5E}" presName="spacer" presStyleCnt="0"/>
      <dgm:spPr/>
    </dgm:pt>
    <dgm:pt modelId="{B72071D2-6B48-4FDD-B1B7-59389AF7AAE3}" type="pres">
      <dgm:prSet presAssocID="{FEF8FA46-9B30-4C80-AE4F-0920E53540E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F028306-4E25-4E2C-8EA7-B2C254EE8D71}" srcId="{D307AB3A-AF5C-4902-8D4A-587A0E52CB47}" destId="{6B8FC819-AD26-400A-B6E3-8428CB5420CE}" srcOrd="0" destOrd="0" parTransId="{A28E7C7E-9FED-4A8F-AD20-99B6B8762F31}" sibTransId="{DC102DE8-7FFE-41B0-9C60-11E51B3F2E5E}"/>
    <dgm:cxn modelId="{87B54707-37ED-469F-8A15-7ED5740BCAB9}" type="presOf" srcId="{6B8FC819-AD26-400A-B6E3-8428CB5420CE}" destId="{A56569EA-B1E5-4FA8-912C-5F28D6D6D1A4}" srcOrd="0" destOrd="0" presId="urn:microsoft.com/office/officeart/2005/8/layout/vList2"/>
    <dgm:cxn modelId="{DA692B28-E2FF-440F-B96D-3DE522BD5B8B}" type="presOf" srcId="{D307AB3A-AF5C-4902-8D4A-587A0E52CB47}" destId="{AF790475-CA90-4C74-A8CC-D11897286FBA}" srcOrd="0" destOrd="0" presId="urn:microsoft.com/office/officeart/2005/8/layout/vList2"/>
    <dgm:cxn modelId="{92E04554-9DF2-45DE-9EDF-A3729961D4A8}" type="presOf" srcId="{FEF8FA46-9B30-4C80-AE4F-0920E53540EE}" destId="{B72071D2-6B48-4FDD-B1B7-59389AF7AAE3}" srcOrd="0" destOrd="0" presId="urn:microsoft.com/office/officeart/2005/8/layout/vList2"/>
    <dgm:cxn modelId="{F8D10FA7-AA7A-4DEA-897A-DA3138F1E077}" srcId="{D307AB3A-AF5C-4902-8D4A-587A0E52CB47}" destId="{FEF8FA46-9B30-4C80-AE4F-0920E53540EE}" srcOrd="1" destOrd="0" parTransId="{D37AF278-423C-4F15-878F-79F6D05248FD}" sibTransId="{AC768352-05FF-43F7-B3F7-8E1192BC4621}"/>
    <dgm:cxn modelId="{22D0CBA7-9BC9-4493-A95E-BDD10F56A1C9}" type="presParOf" srcId="{AF790475-CA90-4C74-A8CC-D11897286FBA}" destId="{A56569EA-B1E5-4FA8-912C-5F28D6D6D1A4}" srcOrd="0" destOrd="0" presId="urn:microsoft.com/office/officeart/2005/8/layout/vList2"/>
    <dgm:cxn modelId="{7C82C298-BB00-4DE5-BD11-46980DA246D1}" type="presParOf" srcId="{AF790475-CA90-4C74-A8CC-D11897286FBA}" destId="{61641DD5-5709-491A-854F-96B624B6B468}" srcOrd="1" destOrd="0" presId="urn:microsoft.com/office/officeart/2005/8/layout/vList2"/>
    <dgm:cxn modelId="{53275580-2673-494B-AA29-19966B635FF3}" type="presParOf" srcId="{AF790475-CA90-4C74-A8CC-D11897286FBA}" destId="{B72071D2-6B48-4FDD-B1B7-59389AF7AA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D31191-AE94-484E-992D-0987184B75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B42066-47DD-4956-903D-FCA0AAAF026C}">
      <dgm:prSet/>
      <dgm:spPr/>
      <dgm:t>
        <a:bodyPr/>
        <a:lstStyle/>
        <a:p>
          <a:r>
            <a:rPr lang="es-ES"/>
            <a:t>Pearson correlation coefficient</a:t>
          </a:r>
          <a:endParaRPr lang="en-US"/>
        </a:p>
      </dgm:t>
    </dgm:pt>
    <dgm:pt modelId="{D16EC610-88BF-43D8-8873-71BD9BE7BC38}" type="parTrans" cxnId="{D6C30AB6-E428-4B80-9B73-8C522235398C}">
      <dgm:prSet/>
      <dgm:spPr/>
      <dgm:t>
        <a:bodyPr/>
        <a:lstStyle/>
        <a:p>
          <a:endParaRPr lang="en-US"/>
        </a:p>
      </dgm:t>
    </dgm:pt>
    <dgm:pt modelId="{169D5A47-5BE7-4818-AAFF-0F95745C4F01}" type="sibTrans" cxnId="{D6C30AB6-E428-4B80-9B73-8C522235398C}">
      <dgm:prSet/>
      <dgm:spPr/>
      <dgm:t>
        <a:bodyPr/>
        <a:lstStyle/>
        <a:p>
          <a:endParaRPr lang="en-US"/>
        </a:p>
      </dgm:t>
    </dgm:pt>
    <dgm:pt modelId="{10F06EC2-8973-4682-9450-2E48FBE3F7D7}">
      <dgm:prSet/>
      <dgm:spPr/>
      <dgm:t>
        <a:bodyPr/>
        <a:lstStyle/>
        <a:p>
          <a:r>
            <a:rPr lang="es-ES"/>
            <a:t>Kendall correlation coefficient</a:t>
          </a:r>
          <a:endParaRPr lang="en-US"/>
        </a:p>
      </dgm:t>
    </dgm:pt>
    <dgm:pt modelId="{2E1436A6-8501-47E8-A216-C28517162CA0}" type="parTrans" cxnId="{F90EE2AD-90E3-4F42-953C-21ABE62A1698}">
      <dgm:prSet/>
      <dgm:spPr/>
      <dgm:t>
        <a:bodyPr/>
        <a:lstStyle/>
        <a:p>
          <a:endParaRPr lang="en-US"/>
        </a:p>
      </dgm:t>
    </dgm:pt>
    <dgm:pt modelId="{284610AB-C842-4A20-89D1-2FAD10F2D4B4}" type="sibTrans" cxnId="{F90EE2AD-90E3-4F42-953C-21ABE62A1698}">
      <dgm:prSet/>
      <dgm:spPr/>
      <dgm:t>
        <a:bodyPr/>
        <a:lstStyle/>
        <a:p>
          <a:endParaRPr lang="en-US"/>
        </a:p>
      </dgm:t>
    </dgm:pt>
    <dgm:pt modelId="{753D0FA7-A623-4625-9E41-BFB9A0D753F1}">
      <dgm:prSet/>
      <dgm:spPr/>
      <dgm:t>
        <a:bodyPr/>
        <a:lstStyle/>
        <a:p>
          <a:r>
            <a:rPr lang="es-ES"/>
            <a:t>Perceptually weighted rank correlation</a:t>
          </a:r>
          <a:endParaRPr lang="en-US"/>
        </a:p>
      </dgm:t>
    </dgm:pt>
    <dgm:pt modelId="{215C44FE-C963-4E35-9D28-71CE08817F13}" type="parTrans" cxnId="{9CB79E29-8365-4375-AB00-041C8F65697D}">
      <dgm:prSet/>
      <dgm:spPr/>
      <dgm:t>
        <a:bodyPr/>
        <a:lstStyle/>
        <a:p>
          <a:endParaRPr lang="en-US"/>
        </a:p>
      </dgm:t>
    </dgm:pt>
    <dgm:pt modelId="{F54E178C-AE36-483A-A2E2-BF2CAB18212A}" type="sibTrans" cxnId="{9CB79E29-8365-4375-AB00-041C8F65697D}">
      <dgm:prSet/>
      <dgm:spPr/>
      <dgm:t>
        <a:bodyPr/>
        <a:lstStyle/>
        <a:p>
          <a:endParaRPr lang="en-US"/>
        </a:p>
      </dgm:t>
    </dgm:pt>
    <dgm:pt modelId="{8242DC62-2D27-4A3F-810C-BA51A2ECDD65}">
      <dgm:prSet/>
      <dgm:spPr/>
      <dgm:t>
        <a:bodyPr/>
        <a:lstStyle/>
        <a:p>
          <a:r>
            <a:rPr lang="es-ES"/>
            <a:t>Standardized residual sum of squares (STRESS)</a:t>
          </a:r>
          <a:endParaRPr lang="en-US"/>
        </a:p>
      </dgm:t>
    </dgm:pt>
    <dgm:pt modelId="{C52E7717-C940-443E-942D-382B7F145B48}" type="parTrans" cxnId="{27BFF92D-44ED-4355-A72B-030757847842}">
      <dgm:prSet/>
      <dgm:spPr/>
      <dgm:t>
        <a:bodyPr/>
        <a:lstStyle/>
        <a:p>
          <a:endParaRPr lang="en-US"/>
        </a:p>
      </dgm:t>
    </dgm:pt>
    <dgm:pt modelId="{EE8A763F-3BCA-4A26-9034-08EFF55E7FBA}" type="sibTrans" cxnId="{27BFF92D-44ED-4355-A72B-030757847842}">
      <dgm:prSet/>
      <dgm:spPr/>
      <dgm:t>
        <a:bodyPr/>
        <a:lstStyle/>
        <a:p>
          <a:endParaRPr lang="en-US"/>
        </a:p>
      </dgm:t>
    </dgm:pt>
    <dgm:pt modelId="{98292A77-1344-42AF-BBEF-247C7469CD45}">
      <dgm:prSet/>
      <dgm:spPr/>
      <dgm:t>
        <a:bodyPr/>
        <a:lstStyle/>
        <a:p>
          <a:r>
            <a:rPr lang="es-ES"/>
            <a:t>Uncertainty Standardized residual sum of squares (USTRESS)</a:t>
          </a:r>
          <a:endParaRPr lang="en-US"/>
        </a:p>
      </dgm:t>
    </dgm:pt>
    <dgm:pt modelId="{9E10ECB4-13A5-4286-8266-FABD20FB36E6}" type="parTrans" cxnId="{04A66D53-C3EE-4319-BA9A-E9DAC91AACC2}">
      <dgm:prSet/>
      <dgm:spPr/>
      <dgm:t>
        <a:bodyPr/>
        <a:lstStyle/>
        <a:p>
          <a:endParaRPr lang="en-US"/>
        </a:p>
      </dgm:t>
    </dgm:pt>
    <dgm:pt modelId="{4333FC4D-C9FB-44BF-87F1-2F9FB3248DC0}" type="sibTrans" cxnId="{04A66D53-C3EE-4319-BA9A-E9DAC91AACC2}">
      <dgm:prSet/>
      <dgm:spPr/>
      <dgm:t>
        <a:bodyPr/>
        <a:lstStyle/>
        <a:p>
          <a:endParaRPr lang="en-US"/>
        </a:p>
      </dgm:t>
    </dgm:pt>
    <dgm:pt modelId="{278FC8AD-91EB-495F-9454-16BA52F37176}" type="pres">
      <dgm:prSet presAssocID="{39D31191-AE94-484E-992D-0987184B7509}" presName="linear" presStyleCnt="0">
        <dgm:presLayoutVars>
          <dgm:animLvl val="lvl"/>
          <dgm:resizeHandles val="exact"/>
        </dgm:presLayoutVars>
      </dgm:prSet>
      <dgm:spPr/>
    </dgm:pt>
    <dgm:pt modelId="{CECF3BB3-21D0-4E02-A245-36FA6B511A39}" type="pres">
      <dgm:prSet presAssocID="{78B42066-47DD-4956-903D-FCA0AAAF02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830AA5-CBBC-43F6-8571-8913476B5746}" type="pres">
      <dgm:prSet presAssocID="{169D5A47-5BE7-4818-AAFF-0F95745C4F01}" presName="spacer" presStyleCnt="0"/>
      <dgm:spPr/>
    </dgm:pt>
    <dgm:pt modelId="{329FD3A6-5FFB-44A4-85CA-5F95D12E2763}" type="pres">
      <dgm:prSet presAssocID="{10F06EC2-8973-4682-9450-2E48FBE3F7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733183-E5BA-40C6-B3ED-4D8529081BF4}" type="pres">
      <dgm:prSet presAssocID="{284610AB-C842-4A20-89D1-2FAD10F2D4B4}" presName="spacer" presStyleCnt="0"/>
      <dgm:spPr/>
    </dgm:pt>
    <dgm:pt modelId="{939E36F2-C036-4B73-9C2F-C5B6DAF7A047}" type="pres">
      <dgm:prSet presAssocID="{753D0FA7-A623-4625-9E41-BFB9A0D753F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138DB51-1F56-4CC1-901D-C9B5020436A2}" type="pres">
      <dgm:prSet presAssocID="{F54E178C-AE36-483A-A2E2-BF2CAB18212A}" presName="spacer" presStyleCnt="0"/>
      <dgm:spPr/>
    </dgm:pt>
    <dgm:pt modelId="{479D73CE-BDD5-4132-ACA3-14DAEB15EA40}" type="pres">
      <dgm:prSet presAssocID="{8242DC62-2D27-4A3F-810C-BA51A2ECDD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7018F24-0C83-4D20-95B1-127D3E39A069}" type="pres">
      <dgm:prSet presAssocID="{EE8A763F-3BCA-4A26-9034-08EFF55E7FBA}" presName="spacer" presStyleCnt="0"/>
      <dgm:spPr/>
    </dgm:pt>
    <dgm:pt modelId="{33715732-5931-4010-9754-7A90570AAF29}" type="pres">
      <dgm:prSet presAssocID="{98292A77-1344-42AF-BBEF-247C7469CD4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CB79E29-8365-4375-AB00-041C8F65697D}" srcId="{39D31191-AE94-484E-992D-0987184B7509}" destId="{753D0FA7-A623-4625-9E41-BFB9A0D753F1}" srcOrd="2" destOrd="0" parTransId="{215C44FE-C963-4E35-9D28-71CE08817F13}" sibTransId="{F54E178C-AE36-483A-A2E2-BF2CAB18212A}"/>
    <dgm:cxn modelId="{27BFF92D-44ED-4355-A72B-030757847842}" srcId="{39D31191-AE94-484E-992D-0987184B7509}" destId="{8242DC62-2D27-4A3F-810C-BA51A2ECDD65}" srcOrd="3" destOrd="0" parTransId="{C52E7717-C940-443E-942D-382B7F145B48}" sibTransId="{EE8A763F-3BCA-4A26-9034-08EFF55E7FBA}"/>
    <dgm:cxn modelId="{90740148-F078-48FC-8C24-2CD5D10E5B72}" type="presOf" srcId="{39D31191-AE94-484E-992D-0987184B7509}" destId="{278FC8AD-91EB-495F-9454-16BA52F37176}" srcOrd="0" destOrd="0" presId="urn:microsoft.com/office/officeart/2005/8/layout/vList2"/>
    <dgm:cxn modelId="{04A66D53-C3EE-4319-BA9A-E9DAC91AACC2}" srcId="{39D31191-AE94-484E-992D-0987184B7509}" destId="{98292A77-1344-42AF-BBEF-247C7469CD45}" srcOrd="4" destOrd="0" parTransId="{9E10ECB4-13A5-4286-8266-FABD20FB36E6}" sibTransId="{4333FC4D-C9FB-44BF-87F1-2F9FB3248DC0}"/>
    <dgm:cxn modelId="{E003018A-B0D9-4BAB-939B-A5D15711FF00}" type="presOf" srcId="{98292A77-1344-42AF-BBEF-247C7469CD45}" destId="{33715732-5931-4010-9754-7A90570AAF29}" srcOrd="0" destOrd="0" presId="urn:microsoft.com/office/officeart/2005/8/layout/vList2"/>
    <dgm:cxn modelId="{9B7B5891-267A-4B77-9D63-3A661CE283D5}" type="presOf" srcId="{753D0FA7-A623-4625-9E41-BFB9A0D753F1}" destId="{939E36F2-C036-4B73-9C2F-C5B6DAF7A047}" srcOrd="0" destOrd="0" presId="urn:microsoft.com/office/officeart/2005/8/layout/vList2"/>
    <dgm:cxn modelId="{FF08BAA0-1911-446A-B23A-DFE89971D848}" type="presOf" srcId="{8242DC62-2D27-4A3F-810C-BA51A2ECDD65}" destId="{479D73CE-BDD5-4132-ACA3-14DAEB15EA40}" srcOrd="0" destOrd="0" presId="urn:microsoft.com/office/officeart/2005/8/layout/vList2"/>
    <dgm:cxn modelId="{F90EE2AD-90E3-4F42-953C-21ABE62A1698}" srcId="{39D31191-AE94-484E-992D-0987184B7509}" destId="{10F06EC2-8973-4682-9450-2E48FBE3F7D7}" srcOrd="1" destOrd="0" parTransId="{2E1436A6-8501-47E8-A216-C28517162CA0}" sibTransId="{284610AB-C842-4A20-89D1-2FAD10F2D4B4}"/>
    <dgm:cxn modelId="{D6C30AB6-E428-4B80-9B73-8C522235398C}" srcId="{39D31191-AE94-484E-992D-0987184B7509}" destId="{78B42066-47DD-4956-903D-FCA0AAAF026C}" srcOrd="0" destOrd="0" parTransId="{D16EC610-88BF-43D8-8873-71BD9BE7BC38}" sibTransId="{169D5A47-5BE7-4818-AAFF-0F95745C4F01}"/>
    <dgm:cxn modelId="{2F25D5C7-1E62-4B44-B5C0-15143299FE1C}" type="presOf" srcId="{10F06EC2-8973-4682-9450-2E48FBE3F7D7}" destId="{329FD3A6-5FFB-44A4-85CA-5F95D12E2763}" srcOrd="0" destOrd="0" presId="urn:microsoft.com/office/officeart/2005/8/layout/vList2"/>
    <dgm:cxn modelId="{DE172DF8-69AD-410D-A2E9-AB8349947A23}" type="presOf" srcId="{78B42066-47DD-4956-903D-FCA0AAAF026C}" destId="{CECF3BB3-21D0-4E02-A245-36FA6B511A39}" srcOrd="0" destOrd="0" presId="urn:microsoft.com/office/officeart/2005/8/layout/vList2"/>
    <dgm:cxn modelId="{F2441407-8B63-4D84-8AD3-9B23B4A2EEC2}" type="presParOf" srcId="{278FC8AD-91EB-495F-9454-16BA52F37176}" destId="{CECF3BB3-21D0-4E02-A245-36FA6B511A39}" srcOrd="0" destOrd="0" presId="urn:microsoft.com/office/officeart/2005/8/layout/vList2"/>
    <dgm:cxn modelId="{6825D4BA-A4BA-467D-B933-6D8F702862AD}" type="presParOf" srcId="{278FC8AD-91EB-495F-9454-16BA52F37176}" destId="{C4830AA5-CBBC-43F6-8571-8913476B5746}" srcOrd="1" destOrd="0" presId="urn:microsoft.com/office/officeart/2005/8/layout/vList2"/>
    <dgm:cxn modelId="{ED78D52F-71A9-4524-9E0D-0530CCCEB2C3}" type="presParOf" srcId="{278FC8AD-91EB-495F-9454-16BA52F37176}" destId="{329FD3A6-5FFB-44A4-85CA-5F95D12E2763}" srcOrd="2" destOrd="0" presId="urn:microsoft.com/office/officeart/2005/8/layout/vList2"/>
    <dgm:cxn modelId="{D487B5D0-E79C-4ED8-AE4F-53F438C3E5BD}" type="presParOf" srcId="{278FC8AD-91EB-495F-9454-16BA52F37176}" destId="{24733183-E5BA-40C6-B3ED-4D8529081BF4}" srcOrd="3" destOrd="0" presId="urn:microsoft.com/office/officeart/2005/8/layout/vList2"/>
    <dgm:cxn modelId="{D5FFF3A4-F25A-4847-BE20-56E213BD41A2}" type="presParOf" srcId="{278FC8AD-91EB-495F-9454-16BA52F37176}" destId="{939E36F2-C036-4B73-9C2F-C5B6DAF7A047}" srcOrd="4" destOrd="0" presId="urn:microsoft.com/office/officeart/2005/8/layout/vList2"/>
    <dgm:cxn modelId="{1307BE54-8D67-4E64-9A76-2FD0DB92AA30}" type="presParOf" srcId="{278FC8AD-91EB-495F-9454-16BA52F37176}" destId="{B138DB51-1F56-4CC1-901D-C9B5020436A2}" srcOrd="5" destOrd="0" presId="urn:microsoft.com/office/officeart/2005/8/layout/vList2"/>
    <dgm:cxn modelId="{05991D6A-ED69-43A1-9281-D684B014AC5A}" type="presParOf" srcId="{278FC8AD-91EB-495F-9454-16BA52F37176}" destId="{479D73CE-BDD5-4132-ACA3-14DAEB15EA40}" srcOrd="6" destOrd="0" presId="urn:microsoft.com/office/officeart/2005/8/layout/vList2"/>
    <dgm:cxn modelId="{A6509345-23A7-4133-889C-463E7DC7CCB1}" type="presParOf" srcId="{278FC8AD-91EB-495F-9454-16BA52F37176}" destId="{E7018F24-0C83-4D20-95B1-127D3E39A069}" srcOrd="7" destOrd="0" presId="urn:microsoft.com/office/officeart/2005/8/layout/vList2"/>
    <dgm:cxn modelId="{39E376E3-64AA-4FE5-A112-CB478855A860}" type="presParOf" srcId="{278FC8AD-91EB-495F-9454-16BA52F37176}" destId="{33715732-5931-4010-9754-7A90570AAF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6DFDE-76F1-4450-8FFA-1685BEAC212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5B3D64-3A43-411F-BCF8-508EE9668E66}">
      <dgm:prSet/>
      <dgm:spPr/>
      <dgm:t>
        <a:bodyPr/>
        <a:lstStyle/>
        <a:p>
          <a:r>
            <a:rPr lang="es-ES"/>
            <a:t>Ustress is a mathemathical solid tool to measure agreement between psychophysical and computed scores</a:t>
          </a:r>
          <a:endParaRPr lang="en-US"/>
        </a:p>
      </dgm:t>
    </dgm:pt>
    <dgm:pt modelId="{1E01073B-C8E6-4ABC-8658-B3C35E0C6CEE}" type="parTrans" cxnId="{E61FA9AB-97F2-4513-8059-16CF702DB28B}">
      <dgm:prSet/>
      <dgm:spPr/>
      <dgm:t>
        <a:bodyPr/>
        <a:lstStyle/>
        <a:p>
          <a:endParaRPr lang="en-US"/>
        </a:p>
      </dgm:t>
    </dgm:pt>
    <dgm:pt modelId="{1AFD6EFF-1154-457F-BE46-62D395A0A9EE}" type="sibTrans" cxnId="{E61FA9AB-97F2-4513-8059-16CF702DB28B}">
      <dgm:prSet/>
      <dgm:spPr/>
      <dgm:t>
        <a:bodyPr/>
        <a:lstStyle/>
        <a:p>
          <a:endParaRPr lang="en-US"/>
        </a:p>
      </dgm:t>
    </dgm:pt>
    <dgm:pt modelId="{AAE176DF-F2F5-40DE-93BD-DC3F89D5F4E8}">
      <dgm:prSet/>
      <dgm:spPr/>
      <dgm:t>
        <a:bodyPr/>
        <a:lstStyle/>
        <a:p>
          <a:r>
            <a:rPr lang="es-ES"/>
            <a:t>Accounts for subjective data variability</a:t>
          </a:r>
          <a:endParaRPr lang="en-US"/>
        </a:p>
      </dgm:t>
    </dgm:pt>
    <dgm:pt modelId="{46B8948B-4667-4382-8C31-A8F1F7530972}" type="parTrans" cxnId="{A7F7142C-2C8B-4C77-84FD-8C6E0EE0938C}">
      <dgm:prSet/>
      <dgm:spPr/>
      <dgm:t>
        <a:bodyPr/>
        <a:lstStyle/>
        <a:p>
          <a:endParaRPr lang="en-US"/>
        </a:p>
      </dgm:t>
    </dgm:pt>
    <dgm:pt modelId="{2BAD07AD-1440-4365-A385-9E088433DA0C}" type="sibTrans" cxnId="{A7F7142C-2C8B-4C77-84FD-8C6E0EE0938C}">
      <dgm:prSet/>
      <dgm:spPr/>
      <dgm:t>
        <a:bodyPr/>
        <a:lstStyle/>
        <a:p>
          <a:endParaRPr lang="en-US"/>
        </a:p>
      </dgm:t>
    </dgm:pt>
    <dgm:pt modelId="{8563EBA7-1592-4668-90C6-D6B13718FDCF}">
      <dgm:prSet/>
      <dgm:spPr/>
      <dgm:t>
        <a:bodyPr/>
        <a:lstStyle/>
        <a:p>
          <a:r>
            <a:rPr lang="es-ES"/>
            <a:t>Allows to carry out statistical significance tests</a:t>
          </a:r>
          <a:endParaRPr lang="en-US"/>
        </a:p>
      </dgm:t>
    </dgm:pt>
    <dgm:pt modelId="{1DE886C2-94BB-4561-9C69-381D574B27F9}" type="parTrans" cxnId="{BACEA77C-CA75-4E50-9770-C5C71C651B38}">
      <dgm:prSet/>
      <dgm:spPr/>
      <dgm:t>
        <a:bodyPr/>
        <a:lstStyle/>
        <a:p>
          <a:endParaRPr lang="en-US"/>
        </a:p>
      </dgm:t>
    </dgm:pt>
    <dgm:pt modelId="{CC6FADAF-4AC0-4A95-A3B9-7D985D352902}" type="sibTrans" cxnId="{BACEA77C-CA75-4E50-9770-C5C71C651B38}">
      <dgm:prSet/>
      <dgm:spPr/>
      <dgm:t>
        <a:bodyPr/>
        <a:lstStyle/>
        <a:p>
          <a:endParaRPr lang="en-US"/>
        </a:p>
      </dgm:t>
    </dgm:pt>
    <dgm:pt modelId="{5B5F6064-17A7-4FA5-83B2-C9651E62D561}" type="pres">
      <dgm:prSet presAssocID="{3CA6DFDE-76F1-4450-8FFA-1685BEAC212B}" presName="linear" presStyleCnt="0">
        <dgm:presLayoutVars>
          <dgm:animLvl val="lvl"/>
          <dgm:resizeHandles val="exact"/>
        </dgm:presLayoutVars>
      </dgm:prSet>
      <dgm:spPr/>
    </dgm:pt>
    <dgm:pt modelId="{B0A93242-3511-4D74-BDB9-A42B420DF5F6}" type="pres">
      <dgm:prSet presAssocID="{E65B3D64-3A43-411F-BCF8-508EE9668E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1680BD-BD8B-4E40-8177-A51F64DC8445}" type="pres">
      <dgm:prSet presAssocID="{1AFD6EFF-1154-457F-BE46-62D395A0A9EE}" presName="spacer" presStyleCnt="0"/>
      <dgm:spPr/>
    </dgm:pt>
    <dgm:pt modelId="{853338B0-935F-48C2-9D4B-17D6FCB6E259}" type="pres">
      <dgm:prSet presAssocID="{AAE176DF-F2F5-40DE-93BD-DC3F89D5F4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6DEED6-7E2C-4055-9BDB-304224FA4A59}" type="pres">
      <dgm:prSet presAssocID="{2BAD07AD-1440-4365-A385-9E088433DA0C}" presName="spacer" presStyleCnt="0"/>
      <dgm:spPr/>
    </dgm:pt>
    <dgm:pt modelId="{39AF4CF2-27FB-435B-B395-9B8646F88C8E}" type="pres">
      <dgm:prSet presAssocID="{8563EBA7-1592-4668-90C6-D6B13718FD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7F7142C-2C8B-4C77-84FD-8C6E0EE0938C}" srcId="{3CA6DFDE-76F1-4450-8FFA-1685BEAC212B}" destId="{AAE176DF-F2F5-40DE-93BD-DC3F89D5F4E8}" srcOrd="1" destOrd="0" parTransId="{46B8948B-4667-4382-8C31-A8F1F7530972}" sibTransId="{2BAD07AD-1440-4365-A385-9E088433DA0C}"/>
    <dgm:cxn modelId="{B79E9A43-FEED-4DB4-AA3B-FF7832F1C13C}" type="presOf" srcId="{E65B3D64-3A43-411F-BCF8-508EE9668E66}" destId="{B0A93242-3511-4D74-BDB9-A42B420DF5F6}" srcOrd="0" destOrd="0" presId="urn:microsoft.com/office/officeart/2005/8/layout/vList2"/>
    <dgm:cxn modelId="{BACEA77C-CA75-4E50-9770-C5C71C651B38}" srcId="{3CA6DFDE-76F1-4450-8FFA-1685BEAC212B}" destId="{8563EBA7-1592-4668-90C6-D6B13718FDCF}" srcOrd="2" destOrd="0" parTransId="{1DE886C2-94BB-4561-9C69-381D574B27F9}" sibTransId="{CC6FADAF-4AC0-4A95-A3B9-7D985D352902}"/>
    <dgm:cxn modelId="{C0DE7783-CD67-49F4-B7A9-CA25FD05350C}" type="presOf" srcId="{8563EBA7-1592-4668-90C6-D6B13718FDCF}" destId="{39AF4CF2-27FB-435B-B395-9B8646F88C8E}" srcOrd="0" destOrd="0" presId="urn:microsoft.com/office/officeart/2005/8/layout/vList2"/>
    <dgm:cxn modelId="{E61FA9AB-97F2-4513-8059-16CF702DB28B}" srcId="{3CA6DFDE-76F1-4450-8FFA-1685BEAC212B}" destId="{E65B3D64-3A43-411F-BCF8-508EE9668E66}" srcOrd="0" destOrd="0" parTransId="{1E01073B-C8E6-4ABC-8658-B3C35E0C6CEE}" sibTransId="{1AFD6EFF-1154-457F-BE46-62D395A0A9EE}"/>
    <dgm:cxn modelId="{5F9A91B9-BEFC-4FB9-AD94-342146C0E145}" type="presOf" srcId="{AAE176DF-F2F5-40DE-93BD-DC3F89D5F4E8}" destId="{853338B0-935F-48C2-9D4B-17D6FCB6E259}" srcOrd="0" destOrd="0" presId="urn:microsoft.com/office/officeart/2005/8/layout/vList2"/>
    <dgm:cxn modelId="{D62CABF6-BE1E-42B4-A73D-E3F46291FF58}" type="presOf" srcId="{3CA6DFDE-76F1-4450-8FFA-1685BEAC212B}" destId="{5B5F6064-17A7-4FA5-83B2-C9651E62D561}" srcOrd="0" destOrd="0" presId="urn:microsoft.com/office/officeart/2005/8/layout/vList2"/>
    <dgm:cxn modelId="{2A4C8F15-3601-469B-AB7D-87F344C4485E}" type="presParOf" srcId="{5B5F6064-17A7-4FA5-83B2-C9651E62D561}" destId="{B0A93242-3511-4D74-BDB9-A42B420DF5F6}" srcOrd="0" destOrd="0" presId="urn:microsoft.com/office/officeart/2005/8/layout/vList2"/>
    <dgm:cxn modelId="{6B58DA51-0F46-4340-BC3A-DBDA8FF2B270}" type="presParOf" srcId="{5B5F6064-17A7-4FA5-83B2-C9651E62D561}" destId="{BE1680BD-BD8B-4E40-8177-A51F64DC8445}" srcOrd="1" destOrd="0" presId="urn:microsoft.com/office/officeart/2005/8/layout/vList2"/>
    <dgm:cxn modelId="{A0F13223-8DAF-40D5-8FF5-D8A05574C050}" type="presParOf" srcId="{5B5F6064-17A7-4FA5-83B2-C9651E62D561}" destId="{853338B0-935F-48C2-9D4B-17D6FCB6E259}" srcOrd="2" destOrd="0" presId="urn:microsoft.com/office/officeart/2005/8/layout/vList2"/>
    <dgm:cxn modelId="{8E09D2E6-A0A4-42A0-A2AB-84226370FA14}" type="presParOf" srcId="{5B5F6064-17A7-4FA5-83B2-C9651E62D561}" destId="{976DEED6-7E2C-4055-9BDB-304224FA4A59}" srcOrd="3" destOrd="0" presId="urn:microsoft.com/office/officeart/2005/8/layout/vList2"/>
    <dgm:cxn modelId="{17726C62-C02B-4D95-8465-7449127064C1}" type="presParOf" srcId="{5B5F6064-17A7-4FA5-83B2-C9651E62D561}" destId="{39AF4CF2-27FB-435B-B395-9B8646F88C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569EA-B1E5-4FA8-912C-5F28D6D6D1A4}">
      <dsp:nvSpPr>
        <dsp:cNvPr id="0" name=""/>
        <dsp:cNvSpPr/>
      </dsp:nvSpPr>
      <dsp:spPr>
        <a:xfrm>
          <a:off x="0" y="3456"/>
          <a:ext cx="6797675" cy="2749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/>
            <a:t>Research relying on psychophysical experimentation</a:t>
          </a:r>
        </a:p>
      </dsp:txBody>
      <dsp:txXfrm>
        <a:off x="134220" y="137676"/>
        <a:ext cx="6529235" cy="2481060"/>
      </dsp:txXfrm>
    </dsp:sp>
    <dsp:sp modelId="{B72071D2-6B48-4FDD-B1B7-59389AF7AAE3}">
      <dsp:nvSpPr>
        <dsp:cNvPr id="0" name=""/>
        <dsp:cNvSpPr/>
      </dsp:nvSpPr>
      <dsp:spPr>
        <a:xfrm>
          <a:off x="0" y="2896956"/>
          <a:ext cx="6797675" cy="274950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0" kern="1200" dirty="0" err="1"/>
            <a:t>Development</a:t>
          </a:r>
          <a:r>
            <a:rPr lang="es-ES" sz="5000" kern="1200" dirty="0"/>
            <a:t> </a:t>
          </a:r>
          <a:r>
            <a:rPr lang="es-ES" sz="5000" kern="1200" dirty="0" err="1"/>
            <a:t>of</a:t>
          </a:r>
          <a:r>
            <a:rPr lang="es-ES" sz="5000" kern="1200" dirty="0"/>
            <a:t> formulas </a:t>
          </a:r>
          <a:r>
            <a:rPr lang="es-ES" sz="5000" kern="1200" dirty="0" err="1"/>
            <a:t>to</a:t>
          </a:r>
          <a:r>
            <a:rPr lang="es-ES" sz="5000" kern="1200" dirty="0"/>
            <a:t> compute </a:t>
          </a:r>
          <a:r>
            <a:rPr lang="es-ES" sz="5000" kern="1200" dirty="0" err="1"/>
            <a:t>perceptions</a:t>
          </a:r>
          <a:r>
            <a:rPr lang="es-ES" sz="5000" kern="1200" dirty="0"/>
            <a:t> </a:t>
          </a:r>
          <a:endParaRPr lang="en-US" sz="5000" kern="1200" dirty="0"/>
        </a:p>
      </dsp:txBody>
      <dsp:txXfrm>
        <a:off x="134220" y="3031176"/>
        <a:ext cx="6529235" cy="2481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3BB3-21D0-4E02-A245-36FA6B511A39}">
      <dsp:nvSpPr>
        <dsp:cNvPr id="0" name=""/>
        <dsp:cNvSpPr/>
      </dsp:nvSpPr>
      <dsp:spPr>
        <a:xfrm>
          <a:off x="0" y="93060"/>
          <a:ext cx="6797675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Pearson correlation coefficient</a:t>
          </a:r>
          <a:endParaRPr lang="en-US" sz="2600" kern="1200"/>
        </a:p>
      </dsp:txBody>
      <dsp:txXfrm>
        <a:off x="50420" y="143480"/>
        <a:ext cx="6696835" cy="932014"/>
      </dsp:txXfrm>
    </dsp:sp>
    <dsp:sp modelId="{329FD3A6-5FFB-44A4-85CA-5F95D12E2763}">
      <dsp:nvSpPr>
        <dsp:cNvPr id="0" name=""/>
        <dsp:cNvSpPr/>
      </dsp:nvSpPr>
      <dsp:spPr>
        <a:xfrm>
          <a:off x="0" y="1200794"/>
          <a:ext cx="6797675" cy="1032854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Kendall correlation coefficient</a:t>
          </a:r>
          <a:endParaRPr lang="en-US" sz="2600" kern="1200"/>
        </a:p>
      </dsp:txBody>
      <dsp:txXfrm>
        <a:off x="50420" y="1251214"/>
        <a:ext cx="6696835" cy="932014"/>
      </dsp:txXfrm>
    </dsp:sp>
    <dsp:sp modelId="{939E36F2-C036-4B73-9C2F-C5B6DAF7A047}">
      <dsp:nvSpPr>
        <dsp:cNvPr id="0" name=""/>
        <dsp:cNvSpPr/>
      </dsp:nvSpPr>
      <dsp:spPr>
        <a:xfrm>
          <a:off x="0" y="2308528"/>
          <a:ext cx="6797675" cy="1032854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Perceptually weighted rank correlation</a:t>
          </a:r>
          <a:endParaRPr lang="en-US" sz="2600" kern="1200"/>
        </a:p>
      </dsp:txBody>
      <dsp:txXfrm>
        <a:off x="50420" y="2358948"/>
        <a:ext cx="6696835" cy="932014"/>
      </dsp:txXfrm>
    </dsp:sp>
    <dsp:sp modelId="{479D73CE-BDD5-4132-ACA3-14DAEB15EA40}">
      <dsp:nvSpPr>
        <dsp:cNvPr id="0" name=""/>
        <dsp:cNvSpPr/>
      </dsp:nvSpPr>
      <dsp:spPr>
        <a:xfrm>
          <a:off x="0" y="3416263"/>
          <a:ext cx="6797675" cy="1032854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Standardized residual sum of squares (STRESS)</a:t>
          </a:r>
          <a:endParaRPr lang="en-US" sz="2600" kern="1200"/>
        </a:p>
      </dsp:txBody>
      <dsp:txXfrm>
        <a:off x="50420" y="3466683"/>
        <a:ext cx="6696835" cy="932014"/>
      </dsp:txXfrm>
    </dsp:sp>
    <dsp:sp modelId="{33715732-5931-4010-9754-7A90570AAF29}">
      <dsp:nvSpPr>
        <dsp:cNvPr id="0" name=""/>
        <dsp:cNvSpPr/>
      </dsp:nvSpPr>
      <dsp:spPr>
        <a:xfrm>
          <a:off x="0" y="4523997"/>
          <a:ext cx="6797675" cy="1032854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Uncertainty Standardized residual sum of squares (USTRESS)</a:t>
          </a:r>
          <a:endParaRPr lang="en-US" sz="2600" kern="1200"/>
        </a:p>
      </dsp:txBody>
      <dsp:txXfrm>
        <a:off x="50420" y="4574417"/>
        <a:ext cx="6696835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93242-3511-4D74-BDB9-A42B420DF5F6}">
      <dsp:nvSpPr>
        <dsp:cNvPr id="0" name=""/>
        <dsp:cNvSpPr/>
      </dsp:nvSpPr>
      <dsp:spPr>
        <a:xfrm>
          <a:off x="0" y="7910"/>
          <a:ext cx="6797675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Ustress is a mathemathical solid tool to measure agreement between psychophysical and computed scores</a:t>
          </a:r>
          <a:endParaRPr lang="en-US" sz="3300" kern="1200"/>
        </a:p>
      </dsp:txBody>
      <dsp:txXfrm>
        <a:off x="88585" y="96495"/>
        <a:ext cx="6620505" cy="1637500"/>
      </dsp:txXfrm>
    </dsp:sp>
    <dsp:sp modelId="{853338B0-935F-48C2-9D4B-17D6FCB6E259}">
      <dsp:nvSpPr>
        <dsp:cNvPr id="0" name=""/>
        <dsp:cNvSpPr/>
      </dsp:nvSpPr>
      <dsp:spPr>
        <a:xfrm>
          <a:off x="0" y="1917621"/>
          <a:ext cx="6797675" cy="1814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Accounts for subjective data variability</a:t>
          </a:r>
          <a:endParaRPr lang="en-US" sz="3300" kern="1200"/>
        </a:p>
      </dsp:txBody>
      <dsp:txXfrm>
        <a:off x="88585" y="2006206"/>
        <a:ext cx="6620505" cy="1637500"/>
      </dsp:txXfrm>
    </dsp:sp>
    <dsp:sp modelId="{39AF4CF2-27FB-435B-B395-9B8646F88C8E}">
      <dsp:nvSpPr>
        <dsp:cNvPr id="0" name=""/>
        <dsp:cNvSpPr/>
      </dsp:nvSpPr>
      <dsp:spPr>
        <a:xfrm>
          <a:off x="0" y="3827331"/>
          <a:ext cx="6797675" cy="1814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Allows to carry out statistical significance tests</a:t>
          </a:r>
          <a:endParaRPr lang="en-US" sz="3300" kern="1200"/>
        </a:p>
      </dsp:txBody>
      <dsp:txXfrm>
        <a:off x="88585" y="3915916"/>
        <a:ext cx="6620505" cy="16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3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64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08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72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5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93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9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22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62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22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39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952CD47-C896-4A73-8B4C-4BE66A167134}" type="datetimeFigureOut">
              <a:rPr lang="es-ES" smtClean="0"/>
              <a:t>22/07/2025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948DFA-BD97-4C43-9B86-4EE2D79071B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4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28508911-8AF6-4A7F-958D-155C5FA4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CD9CD4F8-76BB-4EE6-A72A-A4F8A819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B15F8F-6F5E-D6D1-A0C7-60FDD7376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40080"/>
            <a:ext cx="3659246" cy="2926080"/>
          </a:xfrm>
        </p:spPr>
        <p:txBody>
          <a:bodyPr>
            <a:normAutofit/>
          </a:bodyPr>
          <a:lstStyle/>
          <a:p>
            <a:r>
              <a:rPr lang="es-ES" sz="3400">
                <a:solidFill>
                  <a:srgbClr val="FFFFFF"/>
                </a:solidFill>
              </a:rPr>
              <a:t>Ustress: Measuring Fidelity between psychophysical and computed data taking into account observers variability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FB559A-5EB0-8A90-7A59-277ABD49E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578087"/>
            <a:ext cx="3659246" cy="1554480"/>
          </a:xfrm>
        </p:spPr>
        <p:txBody>
          <a:bodyPr>
            <a:normAutofit/>
          </a:bodyPr>
          <a:lstStyle/>
          <a:p>
            <a:r>
              <a:rPr lang="es-ES" sz="1500" b="1">
                <a:solidFill>
                  <a:srgbClr val="FFFFFF"/>
                </a:solidFill>
              </a:rPr>
              <a:t>Samuel Morillas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B3571E7A-6F77-40FC-B29C-21FB8D75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D769687-EAF6-4372-9E47-6B4890C3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Logotipo&#10;&#10;El contenido generado por IA puede ser incorrecto.">
            <a:extLst>
              <a:ext uri="{FF2B5EF4-FFF2-40B4-BE49-F238E27FC236}">
                <a16:creationId xmlns:a16="http://schemas.microsoft.com/office/drawing/2014/main" id="{AB5B221C-85F2-2A8D-4EDF-6D4BD4AEC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565" y="1223039"/>
            <a:ext cx="3328416" cy="18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079C6E80-D8C1-448A-896C-DD09EF22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DCF3FBA5-8829-4A8F-9C54-C661520F7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UMPA - Instituto Universitario de Matemática Pura y ...">
            <a:extLst>
              <a:ext uri="{FF2B5EF4-FFF2-40B4-BE49-F238E27FC236}">
                <a16:creationId xmlns:a16="http://schemas.microsoft.com/office/drawing/2014/main" id="{66710407-0A9B-033E-99BA-8BD89843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1038" y="315053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906F46-0376-4A54-B1DD-5DC0200D6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Dpto. de Matemática Aplicada: UPV">
            <a:extLst>
              <a:ext uri="{FF2B5EF4-FFF2-40B4-BE49-F238E27FC236}">
                <a16:creationId xmlns:a16="http://schemas.microsoft.com/office/drawing/2014/main" id="{51D4BE94-65DB-9D7C-6761-ED0CE866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266" y="4478636"/>
            <a:ext cx="3313507" cy="16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8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FBFF947-0568-41C8-9D1F-B98750138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146F29-E510-4DB4-B56B-1A8766645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FDA1FA-3541-46E6-83FF-BDDA692B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9824" y="0"/>
            <a:ext cx="68583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5A47B0-A08E-FD82-C373-D360355F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344" y="758952"/>
            <a:ext cx="55423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USTRESS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436FCC-4A91-6290-E265-F9CC159FB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22" y="3429000"/>
            <a:ext cx="2416662" cy="1625755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2A64FEA-889B-0C40-9741-755F17600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397" y="1438085"/>
            <a:ext cx="4919023" cy="1463409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E6A7830-4B1A-416E-8782-4D0DC1F29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1343" y="4343400"/>
            <a:ext cx="5202616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0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5A0AC3-4471-A4D4-B0BD-56260750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Experimental results: synthetic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2601D21-2FAC-C45B-BE19-197DC2B72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41" r="1" b="1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07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E7BBF-3684-B686-7A7B-D4AC62621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E06211-305B-2945-6954-3F3AA3F2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Experimental results: synthetic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60AB34-851E-B823-D653-FDAD8C8C3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85" y="0"/>
            <a:ext cx="7045429" cy="61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2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D994A-9AA8-F758-566B-1650058B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AAF6B8-9D49-4F15-83BB-3E448E7D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Experimental results: synthetic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6CE809-714D-CE55-D43E-D421E8D5F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8" r="1" b="1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515161-F029-A429-4B9C-0F602766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96" y="5489959"/>
            <a:ext cx="3754853" cy="99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8167F-61B4-3E1D-EF57-8809B5790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44B483-EB78-5B4A-7A0B-DE72C247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Experimental results: synthetic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4650E6-98C9-A80E-EEEE-4E0DF83C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7" r="2" b="2"/>
          <a:stretch>
            <a:fillRect/>
          </a:stretch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A7942A-7B07-040D-4F1F-15DDF0C3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7" y="6192057"/>
            <a:ext cx="3989752" cy="41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28BC60-5BB9-A2DF-3AB2-CAD64851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Experimental results: CID: IQ Dataset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F21C36A-5864-0EB7-C720-AD3B191A6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158" y="358279"/>
            <a:ext cx="7805684" cy="43126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9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99EBD4-F678-D5CB-46EA-43C9308B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Experimental results: CID: IQ Dataset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066512-84FF-A77F-A865-F0DBE0A9B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207" y="640080"/>
            <a:ext cx="4574902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C24ECE2-BABC-B084-5871-D9F54D18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640080"/>
            <a:ext cx="4380226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19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912487-FD33-B9F4-E70D-924D95D1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Experimental results: CID: IQ Dataset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8D3240-40D1-158E-13A0-040B472BF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978927"/>
            <a:ext cx="5131653" cy="29250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39ADA7-09B7-D25C-D37D-8BE42F17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969971"/>
            <a:ext cx="5118182" cy="294295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35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7A0D1-81E3-CA37-1FE1-3A65EE2ED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508911-8AF6-4A7F-958D-155C5FA41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CD4F8-76BB-4EE6-A72A-A4F8A819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CAE847-F94D-BF1B-EBF5-FDDAF3B5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Experimental results: CID: IQ Dataset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571E7A-6F77-40FC-B29C-21FB8D754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769687-EAF6-4372-9E47-6B4890C3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321732"/>
            <a:ext cx="3654966" cy="367484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D9109D-8233-9125-2E64-7A3A2F137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65" y="1135668"/>
            <a:ext cx="3328416" cy="204697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79C6E80-D8C1-448A-896C-DD09EF229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F3FBA5-8829-4A8F-9C54-C661520F7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288" y="2617577"/>
            <a:ext cx="3068701" cy="38091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DB050E-2B79-3862-87B6-A01C5234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38" y="3654599"/>
            <a:ext cx="2743200" cy="173507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5906F46-0376-4A54-B1DD-5DC0200D6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3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3ABB41-0ED1-6899-2124-4015A604B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266" y="4321244"/>
            <a:ext cx="3313507" cy="19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489E73-30D5-851F-2ED7-3C4A6558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8C7684D-DBD3-32CE-8A3F-74F8A5BE3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5563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12C1E9-E680-9F87-55B1-D8386EE0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9DC6C65-EEF3-6930-AE14-245D71128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51752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07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38D15-D521-85D8-F1CB-8E39CE9E4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27CA15-1C7B-4C0C-86EE-385C1D6C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643915-9209-40AB-8194-9D9125C0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B01C93-1F04-BB98-39B8-3C1F55A5C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s-ES" sz="36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50740-867B-9A0C-8109-9B4B9C08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s-ES" sz="1500" b="1">
                <a:solidFill>
                  <a:srgbClr val="FFFFFF"/>
                </a:solidFill>
              </a:rPr>
              <a:t>Samuel Morillas</a:t>
            </a:r>
          </a:p>
        </p:txBody>
      </p:sp>
      <p:pic>
        <p:nvPicPr>
          <p:cNvPr id="5" name="Picture 4" descr="IUMPA - Instituto Universitario de Matemática Pura y ...">
            <a:extLst>
              <a:ext uri="{FF2B5EF4-FFF2-40B4-BE49-F238E27FC236}">
                <a16:creationId xmlns:a16="http://schemas.microsoft.com/office/drawing/2014/main" id="{49B0188C-DB9E-D481-6A2C-9FE4DD89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8" y="785056"/>
            <a:ext cx="3312784" cy="33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54198A-4950-48AB-BDD3-16D7F9084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Dpto. de Matemática Aplicada: UPV">
            <a:extLst>
              <a:ext uri="{FF2B5EF4-FFF2-40B4-BE49-F238E27FC236}">
                <a16:creationId xmlns:a16="http://schemas.microsoft.com/office/drawing/2014/main" id="{8BB7DA16-96C8-6448-F314-B57FA609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872" y="1613252"/>
            <a:ext cx="3312785" cy="16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0F05B05-D1D0-4D96-A6C6-E0095E789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EBBED5-DA63-8A48-9702-E8B50A40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0289" y="1509727"/>
            <a:ext cx="3312784" cy="18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61554E-8EEC-420C-93A0-4E77A8A0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3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52783-8711-CC94-FC92-9BAD0FF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Flowchart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8E8977-D3B9-D5DE-8C51-03962445D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367" y="561553"/>
            <a:ext cx="7918101" cy="36027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27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AA8A60-0D33-554C-8299-A0E01F91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>
                <a:solidFill>
                  <a:srgbClr val="FFFFFF"/>
                </a:solidFill>
              </a:rPr>
              <a:t>State of the art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A37FC57-B8E2-D8AC-88E3-8C5640A95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7340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7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29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0AAFA7-7C50-4670-2AC1-08DD5C83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STRESS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70BB9-8559-F135-5DF4-01BF9610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99" y="5727515"/>
            <a:ext cx="10925101" cy="5154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Measure for multidimensional scaling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8EDFE5-A7DF-EB11-30F8-2D79968D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1729431"/>
            <a:ext cx="5131653" cy="1424034"/>
          </a:xfrm>
          <a:prstGeom prst="rect">
            <a:avLst/>
          </a:prstGeom>
        </p:spPr>
      </p:pic>
      <p:sp>
        <p:nvSpPr>
          <p:cNvPr id="31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813A6A-3B0C-1F27-CFC0-0DFE98D4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91" y="927619"/>
            <a:ext cx="5118182" cy="3027658"/>
          </a:xfrm>
          <a:prstGeom prst="rect">
            <a:avLst/>
          </a:prstGeom>
        </p:spPr>
      </p:pic>
      <p:cxnSp>
        <p:nvCxnSpPr>
          <p:cNvPr id="3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93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604E7C-685A-B2AC-D631-52B18383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WSTRESS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50114C-2D63-A7B9-8312-F5F2FEA3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1732030"/>
            <a:ext cx="10916463" cy="251078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5896A25-D088-48F0-A2E7-9C44D9F6B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D6B11-13E6-4A46-9C85-F8EB0F35C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53E3AC-82D7-4893-49DB-F9E8BEED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Statistical significance test for stress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BA379-4E47-2E9D-FB09-D4DB582E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The</a:t>
            </a:r>
            <a:r>
              <a:rPr lang="es-ES" sz="1800" dirty="0">
                <a:solidFill>
                  <a:srgbClr val="FFFFFF"/>
                </a:solidFill>
              </a:rPr>
              <a:t> residual </a:t>
            </a:r>
            <a:r>
              <a:rPr lang="es-ES" sz="1800" dirty="0" err="1">
                <a:solidFill>
                  <a:srgbClr val="FFFFFF"/>
                </a:solidFill>
              </a:rPr>
              <a:t>variance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of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the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difference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follows</a:t>
            </a:r>
            <a:r>
              <a:rPr lang="es-ES" sz="1800" dirty="0">
                <a:solidFill>
                  <a:srgbClr val="FFFFFF"/>
                </a:solidFill>
              </a:rPr>
              <a:t> a Chi-</a:t>
            </a:r>
            <a:r>
              <a:rPr lang="es-ES" sz="1800" dirty="0" err="1">
                <a:solidFill>
                  <a:srgbClr val="FFFFFF"/>
                </a:solidFill>
              </a:rPr>
              <a:t>squared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distribution</a:t>
            </a:r>
            <a:endParaRPr lang="es-E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The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cotient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between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two</a:t>
            </a:r>
            <a:r>
              <a:rPr lang="es-ES" sz="1800" dirty="0">
                <a:solidFill>
                  <a:srgbClr val="FFFFFF"/>
                </a:solidFill>
              </a:rPr>
              <a:t> Chi-</a:t>
            </a:r>
            <a:r>
              <a:rPr lang="es-ES" sz="1800" dirty="0" err="1">
                <a:solidFill>
                  <a:srgbClr val="FFFFFF"/>
                </a:solidFill>
              </a:rPr>
              <a:t>squared</a:t>
            </a:r>
            <a:r>
              <a:rPr lang="es-ES" sz="1800" dirty="0">
                <a:solidFill>
                  <a:srgbClr val="FFFFFF"/>
                </a:solidFill>
              </a:rPr>
              <a:t> variables </a:t>
            </a:r>
            <a:r>
              <a:rPr lang="es-ES" sz="1800" dirty="0" err="1">
                <a:solidFill>
                  <a:srgbClr val="FFFFFF"/>
                </a:solidFill>
              </a:rPr>
              <a:t>follows</a:t>
            </a:r>
            <a:r>
              <a:rPr lang="es-ES" sz="1800" dirty="0">
                <a:solidFill>
                  <a:srgbClr val="FFFFFF"/>
                </a:solidFill>
              </a:rPr>
              <a:t> a F </a:t>
            </a:r>
            <a:r>
              <a:rPr lang="es-ES" sz="1800" dirty="0" err="1">
                <a:solidFill>
                  <a:srgbClr val="FFFFFF"/>
                </a:solidFill>
              </a:rPr>
              <a:t>distribution</a:t>
            </a:r>
            <a:endParaRPr lang="es-ES" sz="1800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1800" dirty="0" err="1">
                <a:solidFill>
                  <a:srgbClr val="FFFFFF"/>
                </a:solidFill>
              </a:rPr>
              <a:t>Null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hypothesis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on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the</a:t>
            </a:r>
            <a:r>
              <a:rPr lang="es-ES" sz="1800" dirty="0">
                <a:solidFill>
                  <a:srgbClr val="FFFFFF"/>
                </a:solidFill>
              </a:rPr>
              <a:t> test and </a:t>
            </a:r>
            <a:r>
              <a:rPr lang="es-ES" sz="1800" dirty="0" err="1">
                <a:solidFill>
                  <a:srgbClr val="FFFFFF"/>
                </a:solidFill>
              </a:rPr>
              <a:t>check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its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percentile</a:t>
            </a:r>
            <a:r>
              <a:rPr lang="es-ES" sz="1800" dirty="0">
                <a:solidFill>
                  <a:srgbClr val="FFFFFF"/>
                </a:solidFill>
              </a:rPr>
              <a:t> in </a:t>
            </a:r>
            <a:r>
              <a:rPr lang="es-ES" sz="1800" dirty="0" err="1">
                <a:solidFill>
                  <a:srgbClr val="FFFFFF"/>
                </a:solidFill>
              </a:rPr>
              <a:t>the</a:t>
            </a:r>
            <a:r>
              <a:rPr lang="es-ES" sz="1800" dirty="0">
                <a:solidFill>
                  <a:srgbClr val="FFFFFF"/>
                </a:solidFill>
              </a:rPr>
              <a:t> </a:t>
            </a:r>
            <a:r>
              <a:rPr lang="es-ES" sz="1800" dirty="0" err="1">
                <a:solidFill>
                  <a:srgbClr val="FFFFFF"/>
                </a:solidFill>
              </a:rPr>
              <a:t>distribution</a:t>
            </a:r>
            <a:r>
              <a:rPr lang="es-ES" sz="1800" dirty="0">
                <a:solidFill>
                  <a:srgbClr val="FFFFFF"/>
                </a:solidFill>
              </a:rPr>
              <a:t> (p-</a:t>
            </a:r>
            <a:r>
              <a:rPr lang="es-ES" sz="1800" dirty="0" err="1">
                <a:solidFill>
                  <a:srgbClr val="FFFFFF"/>
                </a:solidFill>
              </a:rPr>
              <a:t>value</a:t>
            </a:r>
            <a:r>
              <a:rPr lang="es-ES" sz="1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EBCDCE-0F4C-477C-AB15-886C5F27B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DB03B8-74C0-8C19-BFE0-14B0CB8A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579" y="733469"/>
            <a:ext cx="3609294" cy="12507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820F06-C1AE-4232-AEE8-3AC8189E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B6CBCC-10AF-F56D-B019-E9366CA85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579" y="2938847"/>
            <a:ext cx="3609294" cy="98030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A62E9AA-DA4C-405A-B6ED-5B1FE7A8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41F782-FD7C-92B6-2CA1-9A431D01C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401" y="4624943"/>
            <a:ext cx="2679649" cy="17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5ABA4-270C-064D-E045-7B1D9444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Ustress</a:t>
            </a:r>
            <a:r>
              <a:rPr lang="es-ES" dirty="0"/>
              <a:t>: </a:t>
            </a:r>
            <a:r>
              <a:rPr lang="es-ES" dirty="0" err="1"/>
              <a:t>adding</a:t>
            </a:r>
            <a:r>
              <a:rPr lang="es-ES" dirty="0"/>
              <a:t>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stress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B254B7-EBD2-9FF9-E68F-CD55370D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1865"/>
            <a:ext cx="5726601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sz="2800" dirty="0" err="1"/>
              <a:t>Motivated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</a:t>
            </a:r>
            <a:r>
              <a:rPr lang="es-ES" sz="2800" dirty="0" err="1"/>
              <a:t>Mahalanobis</a:t>
            </a:r>
            <a:r>
              <a:rPr lang="es-ES" sz="2800" dirty="0"/>
              <a:t> </a:t>
            </a:r>
            <a:r>
              <a:rPr lang="es-ES" sz="2800" dirty="0" err="1"/>
              <a:t>distance</a:t>
            </a:r>
            <a:endParaRPr lang="es-ES" sz="2800" dirty="0"/>
          </a:p>
          <a:p>
            <a:pPr>
              <a:buFont typeface="Courier New" panose="02070309020205020404" pitchFamily="49" charset="0"/>
              <a:buChar char="o"/>
            </a:pPr>
            <a:endParaRPr lang="es-ES" sz="2800" dirty="0"/>
          </a:p>
          <a:p>
            <a:pPr>
              <a:buFont typeface="Courier New" panose="02070309020205020404" pitchFamily="49" charset="0"/>
              <a:buChar char="o"/>
            </a:pPr>
            <a:endParaRPr lang="es-ES" sz="2800" dirty="0"/>
          </a:p>
          <a:p>
            <a:pPr>
              <a:buFont typeface="Courier New" panose="02070309020205020404" pitchFamily="49" charset="0"/>
              <a:buChar char="o"/>
            </a:pPr>
            <a:endParaRPr lang="es-E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2800" dirty="0"/>
              <a:t> </a:t>
            </a:r>
            <a:r>
              <a:rPr lang="es-ES" sz="2800" dirty="0" err="1"/>
              <a:t>If</a:t>
            </a:r>
            <a:r>
              <a:rPr lang="es-ES" sz="2800" dirty="0"/>
              <a:t> </a:t>
            </a:r>
            <a:r>
              <a:rPr lang="es-ES" sz="2800" dirty="0" err="1"/>
              <a:t>covariance</a:t>
            </a:r>
            <a:r>
              <a:rPr lang="es-ES" sz="2800" dirty="0"/>
              <a:t> </a:t>
            </a:r>
            <a:r>
              <a:rPr lang="es-ES" sz="2800" dirty="0" err="1"/>
              <a:t>matrix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replaced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</a:t>
            </a:r>
            <a:r>
              <a:rPr lang="es-ES" sz="2800" dirty="0" err="1"/>
              <a:t>identity</a:t>
            </a:r>
            <a:r>
              <a:rPr lang="es-ES" sz="2800" dirty="0"/>
              <a:t> </a:t>
            </a:r>
            <a:r>
              <a:rPr lang="es-ES" sz="2800" dirty="0" err="1"/>
              <a:t>matrix</a:t>
            </a:r>
            <a:r>
              <a:rPr lang="es-ES" sz="2800" dirty="0"/>
              <a:t>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</a:t>
            </a:r>
            <a:r>
              <a:rPr lang="es-ES" sz="2800" dirty="0" err="1"/>
              <a:t>Euclidean</a:t>
            </a:r>
            <a:r>
              <a:rPr lang="es-ES" sz="2800" dirty="0"/>
              <a:t> </a:t>
            </a:r>
            <a:r>
              <a:rPr lang="es-ES" sz="2800" dirty="0" err="1"/>
              <a:t>distance</a:t>
            </a:r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F669D6-3C30-2E25-8596-B8957DD19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74" y="2866474"/>
            <a:ext cx="5005267" cy="8730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657571-3D77-1C4A-7B20-FD1E0A656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691" y="2111865"/>
            <a:ext cx="3635235" cy="37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2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63D21F-BED7-6D57-A22C-D6E9D5A6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es-ES" dirty="0"/>
              <a:t>USTRESS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BA51C-7C09-158D-7B25-02EE52429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12" y="642258"/>
            <a:ext cx="6847117" cy="30916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</a:t>
            </a:r>
            <a:r>
              <a:rPr lang="es-ES" sz="2800" dirty="0" err="1"/>
              <a:t>All</a:t>
            </a:r>
            <a:r>
              <a:rPr lang="es-ES" sz="2800" dirty="0"/>
              <a:t> </a:t>
            </a:r>
            <a:r>
              <a:rPr lang="es-ES" sz="2800" dirty="0" err="1"/>
              <a:t>depends</a:t>
            </a:r>
            <a:r>
              <a:rPr lang="es-ES" sz="2800" dirty="0"/>
              <a:t> </a:t>
            </a:r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covariance</a:t>
            </a:r>
            <a:r>
              <a:rPr lang="es-ES" sz="2800" dirty="0"/>
              <a:t> </a:t>
            </a:r>
            <a:r>
              <a:rPr lang="es-ES" sz="2800" dirty="0" err="1"/>
              <a:t>matrix</a:t>
            </a:r>
            <a:r>
              <a:rPr lang="es-E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 </a:t>
            </a:r>
            <a:r>
              <a:rPr lang="es-ES" sz="2800" dirty="0" err="1"/>
              <a:t>Variability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only</a:t>
            </a:r>
            <a:r>
              <a:rPr lang="es-ES" sz="2800" dirty="0"/>
              <a:t> </a:t>
            </a:r>
            <a:r>
              <a:rPr lang="es-ES" sz="2800" dirty="0" err="1"/>
              <a:t>related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psychophysical</a:t>
            </a:r>
            <a:r>
              <a:rPr lang="es-ES" sz="2800" dirty="0"/>
              <a:t> data and </a:t>
            </a:r>
            <a:r>
              <a:rPr lang="es-ES" sz="2800" dirty="0" err="1"/>
              <a:t>not</a:t>
            </a:r>
            <a:r>
              <a:rPr lang="es-ES" sz="2800" dirty="0"/>
              <a:t> </a:t>
            </a:r>
            <a:r>
              <a:rPr lang="es-ES" sz="2800" dirty="0" err="1"/>
              <a:t>computed</a:t>
            </a:r>
            <a:r>
              <a:rPr lang="es-ES" sz="2800" dirty="0"/>
              <a:t> date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 </a:t>
            </a:r>
            <a:r>
              <a:rPr lang="es-ES" sz="2800" dirty="0" err="1"/>
              <a:t>Predicted</a:t>
            </a:r>
            <a:r>
              <a:rPr lang="es-ES" sz="2800" dirty="0"/>
              <a:t> </a:t>
            </a:r>
            <a:r>
              <a:rPr lang="es-ES" sz="2800" dirty="0" err="1"/>
              <a:t>values</a:t>
            </a:r>
            <a:r>
              <a:rPr lang="es-ES" sz="2800" dirty="0"/>
              <a:t> are </a:t>
            </a:r>
            <a:r>
              <a:rPr lang="es-ES" sz="2800" dirty="0" err="1"/>
              <a:t>independent</a:t>
            </a:r>
            <a:r>
              <a:rPr lang="es-ES" sz="2800" dirty="0"/>
              <a:t> so </a:t>
            </a:r>
            <a:r>
              <a:rPr lang="es-ES" sz="2800" dirty="0" err="1"/>
              <a:t>covariance</a:t>
            </a:r>
            <a:r>
              <a:rPr lang="es-ES" sz="2800" dirty="0"/>
              <a:t> </a:t>
            </a:r>
            <a:r>
              <a:rPr lang="es-ES" sz="2800" dirty="0" err="1"/>
              <a:t>matrix</a:t>
            </a:r>
            <a:r>
              <a:rPr lang="es-ES" sz="2800" dirty="0"/>
              <a:t> </a:t>
            </a:r>
            <a:r>
              <a:rPr lang="es-ES" sz="2800" dirty="0" err="1"/>
              <a:t>should</a:t>
            </a:r>
            <a:r>
              <a:rPr lang="es-ES" sz="2800" dirty="0"/>
              <a:t> be diagonal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800" dirty="0"/>
              <a:t> </a:t>
            </a:r>
            <a:r>
              <a:rPr lang="es-ES" sz="2800" dirty="0" err="1"/>
              <a:t>Variance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groundtruth</a:t>
            </a:r>
            <a:r>
              <a:rPr lang="es-ES" sz="2800" dirty="0"/>
              <a:t> data in </a:t>
            </a:r>
            <a:r>
              <a:rPr lang="es-ES" sz="2800" dirty="0" err="1"/>
              <a:t>the</a:t>
            </a:r>
            <a:r>
              <a:rPr lang="es-ES" sz="2800" dirty="0"/>
              <a:t> diagonal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B48CBF-4C51-A832-848B-018E7A3B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84" y="4014787"/>
            <a:ext cx="9092832" cy="15685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4314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</TotalTime>
  <Words>245</Words>
  <Application>Microsoft Office PowerPoint</Application>
  <PresentationFormat>Panorámica</PresentationFormat>
  <Paragraphs>45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Courier New</vt:lpstr>
      <vt:lpstr>Wingdings</vt:lpstr>
      <vt:lpstr>Retrospección</vt:lpstr>
      <vt:lpstr>Ustress: Measuring Fidelity between psychophysical and computed data taking into account observers variability</vt:lpstr>
      <vt:lpstr>Motivation</vt:lpstr>
      <vt:lpstr>Flowchart</vt:lpstr>
      <vt:lpstr>State of the art</vt:lpstr>
      <vt:lpstr>STRESS</vt:lpstr>
      <vt:lpstr>WSTRESS</vt:lpstr>
      <vt:lpstr>Statistical significance test for stress</vt:lpstr>
      <vt:lpstr>Ustress: adding uncertainty to stress</vt:lpstr>
      <vt:lpstr>USTRESS</vt:lpstr>
      <vt:lpstr>USTRESS</vt:lpstr>
      <vt:lpstr>Experimental results: synthetic</vt:lpstr>
      <vt:lpstr>Experimental results: synthetic</vt:lpstr>
      <vt:lpstr>Experimental results: synthetic</vt:lpstr>
      <vt:lpstr>Experimental results: synthetic</vt:lpstr>
      <vt:lpstr>Experimental results: CID: IQ Dataset</vt:lpstr>
      <vt:lpstr>Experimental results: CID: IQ Dataset</vt:lpstr>
      <vt:lpstr>Experimental results: CID: IQ Dataset</vt:lpstr>
      <vt:lpstr>Experimental results: CID: IQ Dataset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Morillas Gómez</dc:creator>
  <cp:lastModifiedBy>Samuel Morillas Gómez</cp:lastModifiedBy>
  <cp:revision>10</cp:revision>
  <dcterms:created xsi:type="dcterms:W3CDTF">2025-07-17T14:38:30Z</dcterms:created>
  <dcterms:modified xsi:type="dcterms:W3CDTF">2025-07-22T18:01:33Z</dcterms:modified>
</cp:coreProperties>
</file>